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4"/>
  </p:sldMasterIdLst>
  <p:notesMasterIdLst>
    <p:notesMasterId r:id="rId55"/>
  </p:notesMasterIdLst>
  <p:sldIdLst>
    <p:sldId id="256" r:id="rId5"/>
    <p:sldId id="411" r:id="rId6"/>
    <p:sldId id="388" r:id="rId7"/>
    <p:sldId id="389" r:id="rId8"/>
    <p:sldId id="390" r:id="rId9"/>
    <p:sldId id="391" r:id="rId10"/>
    <p:sldId id="392" r:id="rId11"/>
    <p:sldId id="394" r:id="rId12"/>
    <p:sldId id="399" r:id="rId13"/>
    <p:sldId id="393" r:id="rId14"/>
    <p:sldId id="396" r:id="rId15"/>
    <p:sldId id="397" r:id="rId16"/>
    <p:sldId id="398" r:id="rId17"/>
    <p:sldId id="400" r:id="rId18"/>
    <p:sldId id="401" r:id="rId19"/>
    <p:sldId id="402" r:id="rId20"/>
    <p:sldId id="403" r:id="rId21"/>
    <p:sldId id="374" r:id="rId22"/>
    <p:sldId id="383" r:id="rId23"/>
    <p:sldId id="404" r:id="rId24"/>
    <p:sldId id="405" r:id="rId25"/>
    <p:sldId id="406" r:id="rId26"/>
    <p:sldId id="293" r:id="rId27"/>
    <p:sldId id="294" r:id="rId28"/>
    <p:sldId id="290" r:id="rId29"/>
    <p:sldId id="407" r:id="rId30"/>
    <p:sldId id="365" r:id="rId31"/>
    <p:sldId id="408" r:id="rId32"/>
    <p:sldId id="368" r:id="rId33"/>
    <p:sldId id="292" r:id="rId34"/>
    <p:sldId id="409" r:id="rId35"/>
    <p:sldId id="303" r:id="rId36"/>
    <p:sldId id="413" r:id="rId37"/>
    <p:sldId id="414" r:id="rId38"/>
    <p:sldId id="415" r:id="rId39"/>
    <p:sldId id="416" r:id="rId40"/>
    <p:sldId id="417" r:id="rId41"/>
    <p:sldId id="418" r:id="rId42"/>
    <p:sldId id="419" r:id="rId43"/>
    <p:sldId id="371" r:id="rId44"/>
    <p:sldId id="378" r:id="rId45"/>
    <p:sldId id="420" r:id="rId46"/>
    <p:sldId id="307" r:id="rId47"/>
    <p:sldId id="421" r:id="rId48"/>
    <p:sldId id="323" r:id="rId49"/>
    <p:sldId id="364" r:id="rId50"/>
    <p:sldId id="385" r:id="rId51"/>
    <p:sldId id="279" r:id="rId52"/>
    <p:sldId id="412" r:id="rId53"/>
    <p:sldId id="4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ki Brunton-Smith" initials="NBS" lastIdx="1" clrIdx="0">
    <p:extLst>
      <p:ext uri="{19B8F6BF-5375-455C-9EA6-DF929625EA0E}">
        <p15:presenceInfo xmlns:p15="http://schemas.microsoft.com/office/powerpoint/2012/main" userId="S::Nicola.Brunton-Smith@sabp.nhs.uk::4ce1aff2-99e7-4326-a610-68a4d02018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2A5"/>
    <a:srgbClr val="3333FF"/>
    <a:srgbClr val="1278DE"/>
    <a:srgbClr val="52859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2861" autoAdjust="0"/>
  </p:normalViewPr>
  <p:slideViewPr>
    <p:cSldViewPr snapToGrid="0" snapToObjects="1">
      <p:cViewPr varScale="1">
        <p:scale>
          <a:sx n="61" d="100"/>
          <a:sy n="61" d="100"/>
        </p:scale>
        <p:origin x="1086" y="6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Brunton-Smith" userId="4ce1aff2-99e7-4326-a610-68a4d02018c5" providerId="ADAL" clId="{6814715B-3C94-4740-9A6C-47ECE9A5DF0D}"/>
    <pc:docChg chg="custSel addSld modSld">
      <pc:chgData name="Nikki Brunton-Smith" userId="4ce1aff2-99e7-4326-a610-68a4d02018c5" providerId="ADAL" clId="{6814715B-3C94-4740-9A6C-47ECE9A5DF0D}" dt="2024-09-27T08:01:57.214" v="813" actId="14100"/>
      <pc:docMkLst>
        <pc:docMk/>
      </pc:docMkLst>
      <pc:sldChg chg="modSp mod">
        <pc:chgData name="Nikki Brunton-Smith" userId="4ce1aff2-99e7-4326-a610-68a4d02018c5" providerId="ADAL" clId="{6814715B-3C94-4740-9A6C-47ECE9A5DF0D}" dt="2024-09-27T07:57:56.909" v="809" actId="20577"/>
        <pc:sldMkLst>
          <pc:docMk/>
          <pc:sldMk cId="2043034449" sldId="256"/>
        </pc:sldMkLst>
        <pc:spChg chg="mod">
          <ac:chgData name="Nikki Brunton-Smith" userId="4ce1aff2-99e7-4326-a610-68a4d02018c5" providerId="ADAL" clId="{6814715B-3C94-4740-9A6C-47ECE9A5DF0D}" dt="2024-09-27T07:57:56.909" v="809" actId="20577"/>
          <ac:spMkLst>
            <pc:docMk/>
            <pc:sldMk cId="2043034449" sldId="256"/>
            <ac:spMk id="6" creationId="{3FD7A210-9B1E-4858-860C-9948E86286CA}"/>
          </ac:spMkLst>
        </pc:spChg>
      </pc:sldChg>
      <pc:sldChg chg="modSp mod">
        <pc:chgData name="Nikki Brunton-Smith" userId="4ce1aff2-99e7-4326-a610-68a4d02018c5" providerId="ADAL" clId="{6814715B-3C94-4740-9A6C-47ECE9A5DF0D}" dt="2024-09-27T07:38:33.011" v="207" actId="113"/>
        <pc:sldMkLst>
          <pc:docMk/>
          <pc:sldMk cId="3700419706" sldId="307"/>
        </pc:sldMkLst>
        <pc:spChg chg="mod">
          <ac:chgData name="Nikki Brunton-Smith" userId="4ce1aff2-99e7-4326-a610-68a4d02018c5" providerId="ADAL" clId="{6814715B-3C94-4740-9A6C-47ECE9A5DF0D}" dt="2024-09-27T07:38:33.011" v="207" actId="113"/>
          <ac:spMkLst>
            <pc:docMk/>
            <pc:sldMk cId="3700419706" sldId="307"/>
            <ac:spMk id="6" creationId="{45266070-152C-42EA-B21F-AA5C040B22C0}"/>
          </ac:spMkLst>
        </pc:spChg>
      </pc:sldChg>
      <pc:sldChg chg="modSp mod">
        <pc:chgData name="Nikki Brunton-Smith" userId="4ce1aff2-99e7-4326-a610-68a4d02018c5" providerId="ADAL" clId="{6814715B-3C94-4740-9A6C-47ECE9A5DF0D}" dt="2024-09-27T07:29:56.169" v="131" actId="20577"/>
        <pc:sldMkLst>
          <pc:docMk/>
          <pc:sldMk cId="2254871725" sldId="323"/>
        </pc:sldMkLst>
        <pc:spChg chg="mod">
          <ac:chgData name="Nikki Brunton-Smith" userId="4ce1aff2-99e7-4326-a610-68a4d02018c5" providerId="ADAL" clId="{6814715B-3C94-4740-9A6C-47ECE9A5DF0D}" dt="2024-09-27T07:29:56.169" v="131" actId="20577"/>
          <ac:spMkLst>
            <pc:docMk/>
            <pc:sldMk cId="2254871725" sldId="323"/>
            <ac:spMk id="3" creationId="{7E78076A-0852-44BD-A846-650217AB15E4}"/>
          </ac:spMkLst>
        </pc:spChg>
      </pc:sldChg>
      <pc:sldChg chg="modSp mod">
        <pc:chgData name="Nikki Brunton-Smith" userId="4ce1aff2-99e7-4326-a610-68a4d02018c5" providerId="ADAL" clId="{6814715B-3C94-4740-9A6C-47ECE9A5DF0D}" dt="2024-09-27T08:01:57.214" v="813" actId="14100"/>
        <pc:sldMkLst>
          <pc:docMk/>
          <pc:sldMk cId="2246080649" sldId="385"/>
        </pc:sldMkLst>
        <pc:spChg chg="mod">
          <ac:chgData name="Nikki Brunton-Smith" userId="4ce1aff2-99e7-4326-a610-68a4d02018c5" providerId="ADAL" clId="{6814715B-3C94-4740-9A6C-47ECE9A5DF0D}" dt="2024-09-27T08:01:53.537" v="812" actId="14100"/>
          <ac:spMkLst>
            <pc:docMk/>
            <pc:sldMk cId="2246080649" sldId="385"/>
            <ac:spMk id="2" creationId="{B2E6612A-4F62-4DDD-AD21-FB17AC624D93}"/>
          </ac:spMkLst>
        </pc:spChg>
        <pc:spChg chg="mod">
          <ac:chgData name="Nikki Brunton-Smith" userId="4ce1aff2-99e7-4326-a610-68a4d02018c5" providerId="ADAL" clId="{6814715B-3C94-4740-9A6C-47ECE9A5DF0D}" dt="2024-09-27T08:01:57.214" v="813" actId="14100"/>
          <ac:spMkLst>
            <pc:docMk/>
            <pc:sldMk cId="2246080649" sldId="385"/>
            <ac:spMk id="3" creationId="{1D19A836-E8A4-4295-877E-4147CE879F88}"/>
          </ac:spMkLst>
        </pc:spChg>
        <pc:spChg chg="mod">
          <ac:chgData name="Nikki Brunton-Smith" userId="4ce1aff2-99e7-4326-a610-68a4d02018c5" providerId="ADAL" clId="{6814715B-3C94-4740-9A6C-47ECE9A5DF0D}" dt="2024-09-27T08:01:50.262" v="811" actId="14100"/>
          <ac:spMkLst>
            <pc:docMk/>
            <pc:sldMk cId="2246080649" sldId="385"/>
            <ac:spMk id="4" creationId="{6980AF9E-301F-40AD-9CF1-969209B43AB3}"/>
          </ac:spMkLst>
        </pc:spChg>
      </pc:sldChg>
      <pc:sldChg chg="modSp mod">
        <pc:chgData name="Nikki Brunton-Smith" userId="4ce1aff2-99e7-4326-a610-68a4d02018c5" providerId="ADAL" clId="{6814715B-3C94-4740-9A6C-47ECE9A5DF0D}" dt="2024-09-18T06:56:16.501" v="0" actId="33524"/>
        <pc:sldMkLst>
          <pc:docMk/>
          <pc:sldMk cId="4201160556" sldId="390"/>
        </pc:sldMkLst>
        <pc:spChg chg="mod">
          <ac:chgData name="Nikki Brunton-Smith" userId="4ce1aff2-99e7-4326-a610-68a4d02018c5" providerId="ADAL" clId="{6814715B-3C94-4740-9A6C-47ECE9A5DF0D}" dt="2024-09-18T06:56:16.501" v="0" actId="33524"/>
          <ac:spMkLst>
            <pc:docMk/>
            <pc:sldMk cId="4201160556" sldId="390"/>
            <ac:spMk id="3" creationId="{D6BAB4C6-2A90-44ED-A441-CDABE600A15A}"/>
          </ac:spMkLst>
        </pc:spChg>
      </pc:sldChg>
      <pc:sldChg chg="modSp mod">
        <pc:chgData name="Nikki Brunton-Smith" userId="4ce1aff2-99e7-4326-a610-68a4d02018c5" providerId="ADAL" clId="{6814715B-3C94-4740-9A6C-47ECE9A5DF0D}" dt="2024-09-18T06:56:43.010" v="3" actId="20577"/>
        <pc:sldMkLst>
          <pc:docMk/>
          <pc:sldMk cId="975615628" sldId="399"/>
        </pc:sldMkLst>
        <pc:spChg chg="mod">
          <ac:chgData name="Nikki Brunton-Smith" userId="4ce1aff2-99e7-4326-a610-68a4d02018c5" providerId="ADAL" clId="{6814715B-3C94-4740-9A6C-47ECE9A5DF0D}" dt="2024-09-18T06:56:43.010" v="3" actId="20577"/>
          <ac:spMkLst>
            <pc:docMk/>
            <pc:sldMk cId="975615628" sldId="399"/>
            <ac:spMk id="2" creationId="{C336D1B1-021C-45BA-93E0-C3FC890A6515}"/>
          </ac:spMkLst>
        </pc:spChg>
      </pc:sldChg>
      <pc:sldChg chg="modSp new mod">
        <pc:chgData name="Nikki Brunton-Smith" userId="4ce1aff2-99e7-4326-a610-68a4d02018c5" providerId="ADAL" clId="{6814715B-3C94-4740-9A6C-47ECE9A5DF0D}" dt="2024-09-27T07:56:51.740" v="788" actId="20577"/>
        <pc:sldMkLst>
          <pc:docMk/>
          <pc:sldMk cId="3418243153" sldId="421"/>
        </pc:sldMkLst>
        <pc:spChg chg="mod">
          <ac:chgData name="Nikki Brunton-Smith" userId="4ce1aff2-99e7-4326-a610-68a4d02018c5" providerId="ADAL" clId="{6814715B-3C94-4740-9A6C-47ECE9A5DF0D}" dt="2024-09-27T07:56:26.918" v="782" actId="14100"/>
          <ac:spMkLst>
            <pc:docMk/>
            <pc:sldMk cId="3418243153" sldId="421"/>
            <ac:spMk id="2" creationId="{BD55A03E-D576-83EF-5714-7D1B6FA6341B}"/>
          </ac:spMkLst>
        </pc:spChg>
        <pc:spChg chg="mod">
          <ac:chgData name="Nikki Brunton-Smith" userId="4ce1aff2-99e7-4326-a610-68a4d02018c5" providerId="ADAL" clId="{6814715B-3C94-4740-9A6C-47ECE9A5DF0D}" dt="2024-09-27T07:56:51.740" v="788" actId="20577"/>
          <ac:spMkLst>
            <pc:docMk/>
            <pc:sldMk cId="3418243153" sldId="421"/>
            <ac:spMk id="3" creationId="{B52EAC56-8FB4-ABE4-30B7-02994B10A758}"/>
          </ac:spMkLst>
        </pc:spChg>
      </pc:sldChg>
    </pc:docChg>
  </pc:docChgLst>
  <pc:docChgLst>
    <pc:chgData name="Nikki Brunton-Smith" userId="4ce1aff2-99e7-4326-a610-68a4d02018c5" providerId="ADAL" clId="{82068CD3-380B-4DC4-B417-C0441DBC44FF}"/>
    <pc:docChg chg="modSld">
      <pc:chgData name="Nikki Brunton-Smith" userId="4ce1aff2-99e7-4326-a610-68a4d02018c5" providerId="ADAL" clId="{82068CD3-380B-4DC4-B417-C0441DBC44FF}" dt="2024-07-04T13:40:43.972" v="19" actId="14100"/>
      <pc:docMkLst>
        <pc:docMk/>
      </pc:docMkLst>
      <pc:sldChg chg="addSp delSp modSp mod">
        <pc:chgData name="Nikki Brunton-Smith" userId="4ce1aff2-99e7-4326-a610-68a4d02018c5" providerId="ADAL" clId="{82068CD3-380B-4DC4-B417-C0441DBC44FF}" dt="2024-07-04T13:37:51.763" v="7" actId="14100"/>
        <pc:sldMkLst>
          <pc:docMk/>
          <pc:sldMk cId="1257939941" sldId="411"/>
        </pc:sldMkLst>
        <pc:spChg chg="mod">
          <ac:chgData name="Nikki Brunton-Smith" userId="4ce1aff2-99e7-4326-a610-68a4d02018c5" providerId="ADAL" clId="{82068CD3-380B-4DC4-B417-C0441DBC44FF}" dt="2024-07-04T13:37:51.763" v="7" actId="14100"/>
          <ac:spMkLst>
            <pc:docMk/>
            <pc:sldMk cId="1257939941" sldId="411"/>
            <ac:spMk id="4" creationId="{AED12BFD-70C5-461B-BB83-1A19C6ED7AF6}"/>
          </ac:spMkLst>
        </pc:spChg>
        <pc:picChg chg="add mod">
          <ac:chgData name="Nikki Brunton-Smith" userId="4ce1aff2-99e7-4326-a610-68a4d02018c5" providerId="ADAL" clId="{82068CD3-380B-4DC4-B417-C0441DBC44FF}" dt="2024-07-04T13:37:32.092" v="5" actId="14100"/>
          <ac:picMkLst>
            <pc:docMk/>
            <pc:sldMk cId="1257939941" sldId="411"/>
            <ac:picMk id="6" creationId="{F35C7CF8-9DE1-66A3-E800-2B6C8887BE0C}"/>
          </ac:picMkLst>
        </pc:picChg>
        <pc:picChg chg="del">
          <ac:chgData name="Nikki Brunton-Smith" userId="4ce1aff2-99e7-4326-a610-68a4d02018c5" providerId="ADAL" clId="{82068CD3-380B-4DC4-B417-C0441DBC44FF}" dt="2024-07-04T13:37:01.394" v="0" actId="478"/>
          <ac:picMkLst>
            <pc:docMk/>
            <pc:sldMk cId="1257939941" sldId="411"/>
            <ac:picMk id="2049" creationId="{AB4FDCDA-99C4-4275-98F0-0F463FA95820}"/>
          </ac:picMkLst>
        </pc:picChg>
      </pc:sldChg>
      <pc:sldChg chg="addSp delSp modSp mod">
        <pc:chgData name="Nikki Brunton-Smith" userId="4ce1aff2-99e7-4326-a610-68a4d02018c5" providerId="ADAL" clId="{82068CD3-380B-4DC4-B417-C0441DBC44FF}" dt="2024-07-04T13:40:43.972" v="19" actId="14100"/>
        <pc:sldMkLst>
          <pc:docMk/>
          <pc:sldMk cId="345175336" sldId="412"/>
        </pc:sldMkLst>
        <pc:spChg chg="mod">
          <ac:chgData name="Nikki Brunton-Smith" userId="4ce1aff2-99e7-4326-a610-68a4d02018c5" providerId="ADAL" clId="{82068CD3-380B-4DC4-B417-C0441DBC44FF}" dt="2024-07-04T13:40:01.994" v="16" actId="14100"/>
          <ac:spMkLst>
            <pc:docMk/>
            <pc:sldMk cId="345175336" sldId="412"/>
            <ac:spMk id="4" creationId="{AED12BFD-70C5-461B-BB83-1A19C6ED7AF6}"/>
          </ac:spMkLst>
        </pc:spChg>
        <pc:spChg chg="mod">
          <ac:chgData name="Nikki Brunton-Smith" userId="4ce1aff2-99e7-4326-a610-68a4d02018c5" providerId="ADAL" clId="{82068CD3-380B-4DC4-B417-C0441DBC44FF}" dt="2024-07-04T13:40:43.972" v="19" actId="14100"/>
          <ac:spMkLst>
            <pc:docMk/>
            <pc:sldMk cId="345175336" sldId="412"/>
            <ac:spMk id="9" creationId="{C64FAFE2-3DAE-4712-B3EC-3A3B883656FC}"/>
          </ac:spMkLst>
        </pc:spChg>
        <pc:picChg chg="add mod">
          <ac:chgData name="Nikki Brunton-Smith" userId="4ce1aff2-99e7-4326-a610-68a4d02018c5" providerId="ADAL" clId="{82068CD3-380B-4DC4-B417-C0441DBC44FF}" dt="2024-07-04T13:39:52.194" v="13" actId="14100"/>
          <ac:picMkLst>
            <pc:docMk/>
            <pc:sldMk cId="345175336" sldId="412"/>
            <ac:picMk id="6" creationId="{CCA7C297-21BB-E330-3C35-C72AF0618BFA}"/>
          </ac:picMkLst>
        </pc:picChg>
        <pc:picChg chg="del">
          <ac:chgData name="Nikki Brunton-Smith" userId="4ce1aff2-99e7-4326-a610-68a4d02018c5" providerId="ADAL" clId="{82068CD3-380B-4DC4-B417-C0441DBC44FF}" dt="2024-07-04T13:39:33.982" v="8" actId="478"/>
          <ac:picMkLst>
            <pc:docMk/>
            <pc:sldMk cId="345175336" sldId="412"/>
            <ac:picMk id="2049" creationId="{AB4FDCDA-99C4-4275-98F0-0F463FA958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A063A-8FD4-4E39-A4C0-50534FDF8878}" type="datetimeFigureOut">
              <a:rPr lang="en-GB" smtClean="0"/>
              <a:t>27/09/2024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D08DD-0BC0-4E2C-8124-7D293A7A0569}" type="slidenum">
              <a:rPr lang="en-GB" smtClean="0"/>
              <a:t>‹#›</a:t>
            </a:fld>
            <a:endParaRPr lang="en-GB" dirty="0"/>
          </a:p>
        </p:txBody>
      </p:sp>
    </p:spTree>
    <p:extLst>
      <p:ext uri="{BB962C8B-B14F-4D97-AF65-F5344CB8AC3E}">
        <p14:creationId xmlns:p14="http://schemas.microsoft.com/office/powerpoint/2010/main" val="70549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aisingchildren.net.au/articles/praise_and_encouragement.html/context/28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7</a:t>
            </a:fld>
            <a:endParaRPr lang="en-GB" dirty="0"/>
          </a:p>
        </p:txBody>
      </p:sp>
    </p:spTree>
    <p:extLst>
      <p:ext uri="{BB962C8B-B14F-4D97-AF65-F5344CB8AC3E}">
        <p14:creationId xmlns:p14="http://schemas.microsoft.com/office/powerpoint/2010/main" val="423922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48</a:t>
            </a:fld>
            <a:endParaRPr lang="en-GB" dirty="0"/>
          </a:p>
        </p:txBody>
      </p:sp>
    </p:spTree>
    <p:extLst>
      <p:ext uri="{BB962C8B-B14F-4D97-AF65-F5344CB8AC3E}">
        <p14:creationId xmlns:p14="http://schemas.microsoft.com/office/powerpoint/2010/main" val="312536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50</a:t>
            </a:fld>
            <a:endParaRPr lang="en-GB" dirty="0"/>
          </a:p>
        </p:txBody>
      </p:sp>
    </p:spTree>
    <p:extLst>
      <p:ext uri="{BB962C8B-B14F-4D97-AF65-F5344CB8AC3E}">
        <p14:creationId xmlns:p14="http://schemas.microsoft.com/office/powerpoint/2010/main" val="234568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1"/>
              </a:solidFill>
            </a:endParaRPr>
          </a:p>
        </p:txBody>
      </p:sp>
      <p:sp>
        <p:nvSpPr>
          <p:cNvPr id="4" name="Slide Number Placeholder 3"/>
          <p:cNvSpPr>
            <a:spLocks noGrp="1"/>
          </p:cNvSpPr>
          <p:nvPr>
            <p:ph type="sldNum" sz="quarter" idx="5"/>
          </p:nvPr>
        </p:nvSpPr>
        <p:spPr/>
        <p:txBody>
          <a:bodyPr/>
          <a:lstStyle/>
          <a:p>
            <a:fld id="{FDFD08DD-0BC0-4E2C-8124-7D293A7A0569}" type="slidenum">
              <a:rPr lang="en-GB" smtClean="0"/>
              <a:t>8</a:t>
            </a:fld>
            <a:endParaRPr lang="en-GB" dirty="0"/>
          </a:p>
        </p:txBody>
      </p:sp>
    </p:spTree>
    <p:extLst>
      <p:ext uri="{BB962C8B-B14F-4D97-AF65-F5344CB8AC3E}">
        <p14:creationId xmlns:p14="http://schemas.microsoft.com/office/powerpoint/2010/main" val="157426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10</a:t>
            </a:fld>
            <a:endParaRPr lang="en-GB" dirty="0"/>
          </a:p>
        </p:txBody>
      </p:sp>
    </p:spTree>
    <p:extLst>
      <p:ext uri="{BB962C8B-B14F-4D97-AF65-F5344CB8AC3E}">
        <p14:creationId xmlns:p14="http://schemas.microsoft.com/office/powerpoint/2010/main" val="25514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itchFamily="34" charset="0"/>
              </a:rPr>
              <a:t>The child’s anxious behaviours may have  been developed by the child to cope with the feelings of anxiety associated with certain people, environments, or situations, such as attending school. For the  younger children, the behavioural component often becomes the mode of expression for the anxiety.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itchFamily="34" charset="0"/>
              </a:rPr>
              <a:t>Genetic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itchFamily="34" charset="0"/>
              </a:rPr>
              <a:t>Evidence tentatively suggests a genetic link between anxiety disorders in children and a history of panic disorder, anxiety, or depression in their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itchFamily="34" charset="0"/>
              </a:rPr>
              <a:t>Temperament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itchFamily="34" charset="0"/>
              </a:rPr>
              <a:t>Infants with anxious temperaments, who can’t self soothe or self regulate  may have a predisposition toward later development of anxiety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itchFamily="34" charset="0"/>
            </a:endParaRPr>
          </a:p>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Misunderstanding of other people’s intentions can lead to a perception of threat.</a:t>
            </a:r>
          </a:p>
          <a:p>
            <a:r>
              <a:rPr lang="en-GB" sz="1800" b="0" i="0" u="none" strike="noStrike" baseline="0" dirty="0">
                <a:solidFill>
                  <a:srgbClr val="000000"/>
                </a:solidFill>
                <a:latin typeface="Arial" panose="020B0604020202020204" pitchFamily="34" charset="0"/>
              </a:rPr>
              <a:t>•</a:t>
            </a:r>
            <a:r>
              <a:rPr lang="en-GB" sz="1800" b="0" i="0" u="none" strike="noStrike" baseline="0" dirty="0">
                <a:solidFill>
                  <a:srgbClr val="000000"/>
                </a:solidFill>
                <a:latin typeface="Calibri" panose="020F0502020204030204" pitchFamily="34" charset="0"/>
              </a:rPr>
              <a:t>Difficult to distinguish between deliberate and accidental acts.</a:t>
            </a:r>
          </a:p>
          <a:p>
            <a:r>
              <a:rPr lang="en-GB" sz="1800" b="0" i="0" u="none" strike="noStrike" baseline="0" dirty="0">
                <a:solidFill>
                  <a:srgbClr val="000000"/>
                </a:solidFill>
                <a:latin typeface="Arial" panose="020B0604020202020204" pitchFamily="34" charset="0"/>
              </a:rPr>
              <a:t>•</a:t>
            </a:r>
            <a:r>
              <a:rPr lang="en-GB" sz="1800" b="0" i="0" u="none" strike="noStrike" baseline="0" dirty="0">
                <a:solidFill>
                  <a:srgbClr val="000000"/>
                </a:solidFill>
                <a:latin typeface="Calibri" panose="020F0502020204030204" pitchFamily="34" charset="0"/>
              </a:rPr>
              <a:t>Ambiguity perceived as threatening</a:t>
            </a:r>
          </a:p>
          <a:p>
            <a:r>
              <a:rPr lang="en-GB" sz="1800" b="0" i="0" u="none" strike="noStrike" baseline="0" dirty="0">
                <a:solidFill>
                  <a:srgbClr val="000000"/>
                </a:solidFill>
                <a:latin typeface="Arial" panose="020B0604020202020204" pitchFamily="34" charset="0"/>
              </a:rPr>
              <a:t>•</a:t>
            </a:r>
            <a:r>
              <a:rPr lang="en-GB" sz="1800" b="0" i="0" u="none" strike="noStrike" baseline="0" dirty="0">
                <a:solidFill>
                  <a:srgbClr val="000000"/>
                </a:solidFill>
                <a:latin typeface="Calibri" panose="020F0502020204030204" pitchFamily="34" charset="0"/>
              </a:rPr>
              <a:t>e.g. Busy school corridor, get bumped into. Interpret this as being deliberately pushed or hit.</a:t>
            </a:r>
          </a:p>
          <a:p>
            <a:r>
              <a:rPr lang="en-GB" sz="1800" b="0" i="0" u="none" strike="noStrike" baseline="0" dirty="0">
                <a:solidFill>
                  <a:srgbClr val="000000"/>
                </a:solidFill>
                <a:latin typeface="Arial" panose="020B0604020202020204" pitchFamily="34" charset="0"/>
              </a:rPr>
              <a:t>•</a:t>
            </a:r>
            <a:r>
              <a:rPr lang="en-GB" sz="1800" b="0" i="0" u="none" strike="noStrike" baseline="0" dirty="0">
                <a:solidFill>
                  <a:srgbClr val="000000"/>
                </a:solidFill>
                <a:latin typeface="Calibri" panose="020F0502020204030204" pitchFamily="34" charset="0"/>
              </a:rPr>
              <a:t>An awareness of the difficulty understanding other people can also lead to anticipatory anxiety about being around people, and hence avoidance</a:t>
            </a:r>
          </a:p>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Alexithymia is characterised by difficulties identifying, expressing and feeling emotional states </a:t>
            </a:r>
          </a:p>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14</a:t>
            </a:fld>
            <a:endParaRPr lang="en-GB" dirty="0"/>
          </a:p>
        </p:txBody>
      </p:sp>
    </p:spTree>
    <p:extLst>
      <p:ext uri="{BB962C8B-B14F-4D97-AF65-F5344CB8AC3E}">
        <p14:creationId xmlns:p14="http://schemas.microsoft.com/office/powerpoint/2010/main" val="292972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Humour can be a useful distraction,</a:t>
            </a:r>
            <a:r>
              <a:rPr lang="en-GB" baseline="0" dirty="0"/>
              <a:t> but not if it minimises the child's feelings</a:t>
            </a:r>
            <a:endParaRPr lang="en-GB" dirty="0"/>
          </a:p>
        </p:txBody>
      </p:sp>
      <p:sp>
        <p:nvSpPr>
          <p:cNvPr id="4" name="Slide Number Placeholder 3"/>
          <p:cNvSpPr>
            <a:spLocks noGrp="1"/>
          </p:cNvSpPr>
          <p:nvPr>
            <p:ph type="sldNum" sz="quarter" idx="10"/>
          </p:nvPr>
        </p:nvSpPr>
        <p:spPr/>
        <p:txBody>
          <a:bodyPr/>
          <a:lstStyle/>
          <a:p>
            <a:pPr>
              <a:defRPr/>
            </a:pPr>
            <a:fld id="{C62BD16F-F432-4A67-BC0A-75E138EEB182}" type="slidenum">
              <a:rPr lang="en-GB" smtClean="0"/>
              <a:pPr>
                <a:defRPr/>
              </a:pPr>
              <a:t>18</a:t>
            </a:fld>
            <a:endParaRPr lang="en-GB" dirty="0"/>
          </a:p>
        </p:txBody>
      </p:sp>
    </p:spTree>
    <p:extLst>
      <p:ext uri="{BB962C8B-B14F-4D97-AF65-F5344CB8AC3E}">
        <p14:creationId xmlns:p14="http://schemas.microsoft.com/office/powerpoint/2010/main" val="343283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Graded exposure work</a:t>
            </a:r>
          </a:p>
          <a:p>
            <a:endParaRPr lang="en-GB" dirty="0"/>
          </a:p>
          <a:p>
            <a:r>
              <a:rPr lang="en-GB" dirty="0"/>
              <a:t>Can talk about how this works i.e. the impact of avoidance/escape on anxiety vs. the impact of remaining with anxious situation and habituating</a:t>
            </a:r>
          </a:p>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23</a:t>
            </a:fld>
            <a:endParaRPr lang="en-GB" dirty="0"/>
          </a:p>
        </p:txBody>
      </p:sp>
    </p:spTree>
    <p:extLst>
      <p:ext uri="{BB962C8B-B14F-4D97-AF65-F5344CB8AC3E}">
        <p14:creationId xmlns:p14="http://schemas.microsoft.com/office/powerpoint/2010/main" val="189340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 can also rate their fear level out of 10.</a:t>
            </a:r>
          </a:p>
          <a:p>
            <a:pPr eaLnBrk="1" hangingPunct="1">
              <a:spcBef>
                <a:spcPct val="0"/>
              </a:spcBef>
            </a:pPr>
            <a:r>
              <a:rPr lang="en-GB" altLang="en-US" dirty="0"/>
              <a:t>One way to challenge a child’s anxious behaviours, such as avoidance, is to break it down into smaller manageable steps. </a:t>
            </a:r>
          </a:p>
          <a:p>
            <a:pPr eaLnBrk="1" hangingPunct="1">
              <a:spcBef>
                <a:spcPct val="0"/>
              </a:spcBef>
            </a:pPr>
            <a:r>
              <a:rPr lang="en-GB" altLang="en-US" dirty="0"/>
              <a:t>Work with your child and make a plan together. </a:t>
            </a:r>
          </a:p>
          <a:p>
            <a:pPr eaLnBrk="1" hangingPunct="1">
              <a:spcBef>
                <a:spcPct val="0"/>
              </a:spcBef>
            </a:pPr>
            <a:r>
              <a:rPr lang="en-GB" altLang="en-US" dirty="0"/>
              <a:t>Think about what the goal is – make this realistic. Then break it down into smaller steps,  and start with a situation or thing that causes your child the least anxiety. Continue each step until they’re feeling confident / or bored.</a:t>
            </a:r>
          </a:p>
          <a:p>
            <a:pPr eaLnBrk="1" hangingPunct="1">
              <a:spcBef>
                <a:spcPct val="0"/>
              </a:spcBef>
            </a:pPr>
            <a:r>
              <a:rPr lang="en-GB" altLang="en-US" dirty="0"/>
              <a:t>Gradually move through more and more challenging situations</a:t>
            </a:r>
          </a:p>
          <a:p>
            <a:pPr eaLnBrk="1" hangingPunct="1">
              <a:spcBef>
                <a:spcPct val="0"/>
              </a:spcBef>
            </a:pPr>
            <a:r>
              <a:rPr lang="en-GB" altLang="en-US" dirty="0"/>
              <a:t>When using the stepladder approach for anxiety in children, it’s important to encourage your child by giving lots of </a:t>
            </a:r>
            <a:r>
              <a:rPr lang="en-GB" altLang="en-US" dirty="0">
                <a:hlinkClick r:id="rId3" action="ppaction://hlinkfile"/>
              </a:rPr>
              <a:t>praise</a:t>
            </a:r>
            <a:r>
              <a:rPr lang="en-GB" altLang="en-US" dirty="0"/>
              <a:t> for achieving each step on the ladder.</a:t>
            </a:r>
          </a:p>
          <a:p>
            <a:pPr eaLnBrk="1" hangingPunct="1">
              <a:spcBef>
                <a:spcPct val="0"/>
              </a:spcBef>
            </a:pPr>
            <a:r>
              <a:rPr lang="en-GB" altLang="en-US" dirty="0"/>
              <a:t>You can also use </a:t>
            </a:r>
            <a:r>
              <a:rPr lang="en-GB" altLang="en-US" b="1" dirty="0"/>
              <a:t>rewards</a:t>
            </a:r>
            <a:r>
              <a:rPr lang="en-GB" altLang="en-US" dirty="0"/>
              <a:t> as incentives for your child to move forward. Rewards might include an extra book in the evening, more cuddle time with you, or a trip to the park. Make sure the reward matches the degree of difficulty – for example, don’t give a small reward for the most difficult step.</a:t>
            </a:r>
          </a:p>
          <a:p>
            <a:pPr eaLnBrk="1" hangingPunct="1">
              <a:spcBef>
                <a:spcPct val="0"/>
              </a:spcBef>
            </a:pPr>
            <a:r>
              <a:rPr lang="en-GB" altLang="en-US" dirty="0"/>
              <a:t>It’s ok to go back a step, or break the steps down further if you realise they’re more challenging than first thought. </a:t>
            </a:r>
          </a:p>
          <a:p>
            <a:pPr eaLnBrk="1" hangingPunct="1">
              <a:spcBef>
                <a:spcPct val="0"/>
              </a:spcBef>
            </a:pPr>
            <a:endParaRPr lang="en-GB" altLang="en-US" dirty="0"/>
          </a:p>
          <a:p>
            <a:pPr eaLnBrk="1" hangingPunct="1">
              <a:spcBef>
                <a:spcPct val="0"/>
              </a:spcBef>
            </a:pPr>
            <a:r>
              <a:rPr lang="en-GB" altLang="en-US" dirty="0"/>
              <a:t>Note: the stepladder approach can be used with children of all ages. Grown-ups can use it too.</a:t>
            </a:r>
          </a:p>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24</a:t>
            </a:fld>
            <a:endParaRPr lang="en-GB" dirty="0"/>
          </a:p>
        </p:txBody>
      </p:sp>
    </p:spTree>
    <p:extLst>
      <p:ext uri="{BB962C8B-B14F-4D97-AF65-F5344CB8AC3E}">
        <p14:creationId xmlns:p14="http://schemas.microsoft.com/office/powerpoint/2010/main" val="294232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29</a:t>
            </a:fld>
            <a:endParaRPr lang="en-GB" dirty="0"/>
          </a:p>
        </p:txBody>
      </p:sp>
    </p:spTree>
    <p:extLst>
      <p:ext uri="{BB962C8B-B14F-4D97-AF65-F5344CB8AC3E}">
        <p14:creationId xmlns:p14="http://schemas.microsoft.com/office/powerpoint/2010/main" val="28414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Like worry work mentioned previously – write out worries and </a:t>
            </a:r>
            <a:r>
              <a:rPr lang="en-GB" b="0" dirty="0">
                <a:latin typeface="Calibri" panose="020F0502020204030204" pitchFamily="34" charset="0"/>
              </a:rPr>
              <a:t>screw it up/throw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alibri" panose="020F0502020204030204" pitchFamily="34" charset="0"/>
              </a:rPr>
              <a:t>Helpful distraction i.e. focusing on something else which is more in line with their interests/goals and can move away from worrying (especially when cannot change worry – worrying about future, about things which haven’t happened yet and cannot disprove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endParaRPr>
          </a:p>
          <a:p>
            <a:r>
              <a:rPr lang="en-GB" dirty="0"/>
              <a:t>Any method of expressing their thoughts, by writing, drawing etc is helpful to externalise those worries.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rPr>
              <a:t>Anxious thoughts make us feel powerless, but talking back to anxious thoughts gives us control over the situation.</a:t>
            </a:r>
          </a:p>
          <a:p>
            <a:r>
              <a:rPr lang="en-GB" dirty="0"/>
              <a:t>Tell that worry to ‘go way’ ‘stop’ or end. </a:t>
            </a:r>
          </a:p>
          <a:p>
            <a:endParaRPr lang="en-GB" dirty="0"/>
          </a:p>
          <a:p>
            <a:r>
              <a:rPr lang="en-GB" dirty="0"/>
              <a:t>Helping a young person to identify a positive from the day can help keep their mood up and recognise their achievements no matter how small!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DFD08DD-0BC0-4E2C-8124-7D293A7A0569}" type="slidenum">
              <a:rPr lang="en-GB" smtClean="0"/>
              <a:t>30</a:t>
            </a:fld>
            <a:endParaRPr lang="en-GB" dirty="0"/>
          </a:p>
        </p:txBody>
      </p:sp>
    </p:spTree>
    <p:extLst>
      <p:ext uri="{BB962C8B-B14F-4D97-AF65-F5344CB8AC3E}">
        <p14:creationId xmlns:p14="http://schemas.microsoft.com/office/powerpoint/2010/main" val="914502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tif"/><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indworks Title Slide">
    <p:bg>
      <p:bgRef idx="1001">
        <a:schemeClr val="bg1"/>
      </p:bgRef>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CABA3D2-FC26-594D-82F8-BF1EFEDCFE5B}"/>
              </a:ext>
            </a:extLst>
          </p:cNvPr>
          <p:cNvSpPr>
            <a:spLocks noGrp="1"/>
          </p:cNvSpPr>
          <p:nvPr>
            <p:ph type="body" sz="quarter" idx="10" hasCustomPrompt="1"/>
          </p:nvPr>
        </p:nvSpPr>
        <p:spPr>
          <a:xfrm>
            <a:off x="317606" y="2806994"/>
            <a:ext cx="11549605" cy="611862"/>
          </a:xfrm>
          <a:prstGeom prst="rect">
            <a:avLst/>
          </a:prstGeom>
        </p:spPr>
        <p:txBody>
          <a:bodyPr/>
          <a:lstStyle>
            <a:lvl1pPr marL="0" indent="0" algn="ctr">
              <a:buNone/>
              <a:defRPr sz="3600">
                <a:latin typeface="Lilita One" panose="02000000000000000000" pitchFamily="2" charset="0"/>
              </a:defRPr>
            </a:lvl1pPr>
          </a:lstStyle>
          <a:p>
            <a:r>
              <a:rPr lang="en-GB" dirty="0">
                <a:solidFill>
                  <a:srgbClr val="403832"/>
                </a:solidFill>
              </a:rPr>
              <a:t>Click to edit Master Title</a:t>
            </a:r>
            <a:endParaRPr lang="en-US" dirty="0">
              <a:solidFill>
                <a:srgbClr val="403832"/>
              </a:solidFill>
            </a:endParaRPr>
          </a:p>
        </p:txBody>
      </p:sp>
      <p:pic>
        <p:nvPicPr>
          <p:cNvPr id="13" name="Picture 12">
            <a:extLst>
              <a:ext uri="{FF2B5EF4-FFF2-40B4-BE49-F238E27FC236}">
                <a16:creationId xmlns:a16="http://schemas.microsoft.com/office/drawing/2014/main" id="{147BD74C-5F10-434B-8F2A-07FA1F94A703}"/>
              </a:ext>
            </a:extLst>
          </p:cNvPr>
          <p:cNvPicPr>
            <a:picLocks noChangeAspect="1"/>
          </p:cNvPicPr>
          <p:nvPr/>
        </p:nvPicPr>
        <p:blipFill>
          <a:blip r:embed="rId2"/>
          <a:srcRect/>
          <a:stretch/>
        </p:blipFill>
        <p:spPr>
          <a:xfrm>
            <a:off x="44451" y="4434487"/>
            <a:ext cx="12103099" cy="2372713"/>
          </a:xfrm>
          <a:prstGeom prst="rect">
            <a:avLst/>
          </a:prstGeom>
        </p:spPr>
      </p:pic>
      <p:pic>
        <p:nvPicPr>
          <p:cNvPr id="5" name="Picture 4">
            <a:extLst>
              <a:ext uri="{FF2B5EF4-FFF2-40B4-BE49-F238E27FC236}">
                <a16:creationId xmlns:a16="http://schemas.microsoft.com/office/drawing/2014/main" id="{721ADB97-F115-B343-BF9B-894169424B47}"/>
              </a:ext>
            </a:extLst>
          </p:cNvPr>
          <p:cNvPicPr>
            <a:picLocks noChangeAspect="1"/>
          </p:cNvPicPr>
          <p:nvPr/>
        </p:nvPicPr>
        <p:blipFill>
          <a:blip r:embed="rId3"/>
          <a:srcRect/>
          <a:stretch/>
        </p:blipFill>
        <p:spPr>
          <a:xfrm>
            <a:off x="520354" y="384284"/>
            <a:ext cx="3479484" cy="1582225"/>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96358F5C-5098-854E-94F0-A8B77EF8DF8E}"/>
              </a:ext>
            </a:extLst>
          </p:cNvPr>
          <p:cNvPicPr>
            <a:picLocks noChangeAspect="1"/>
          </p:cNvPicPr>
          <p:nvPr/>
        </p:nvPicPr>
        <p:blipFill>
          <a:blip r:embed="rId4"/>
          <a:stretch>
            <a:fillRect/>
          </a:stretch>
        </p:blipFill>
        <p:spPr>
          <a:xfrm>
            <a:off x="9879496" y="158198"/>
            <a:ext cx="2077830" cy="1031675"/>
          </a:xfrm>
          <a:prstGeom prst="rect">
            <a:avLst/>
          </a:prstGeom>
        </p:spPr>
      </p:pic>
      <p:pic>
        <p:nvPicPr>
          <p:cNvPr id="6" name="Picture 5">
            <a:extLst>
              <a:ext uri="{FF2B5EF4-FFF2-40B4-BE49-F238E27FC236}">
                <a16:creationId xmlns:a16="http://schemas.microsoft.com/office/drawing/2014/main" id="{31E6477B-0076-44D9-AC87-4B5482D7A414}"/>
              </a:ext>
            </a:extLst>
          </p:cNvPr>
          <p:cNvPicPr>
            <a:picLocks noChangeAspect="1"/>
          </p:cNvPicPr>
          <p:nvPr userDrawn="1"/>
        </p:nvPicPr>
        <p:blipFill>
          <a:blip r:embed="rId3"/>
          <a:srcRect/>
          <a:stretch/>
        </p:blipFill>
        <p:spPr>
          <a:xfrm>
            <a:off x="520354" y="384284"/>
            <a:ext cx="3479484" cy="1582225"/>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415B8BF-2294-4287-A60E-FBFA64A0B381}"/>
              </a:ext>
            </a:extLst>
          </p:cNvPr>
          <p:cNvPicPr>
            <a:picLocks noChangeAspect="1"/>
          </p:cNvPicPr>
          <p:nvPr userDrawn="1"/>
        </p:nvPicPr>
        <p:blipFill>
          <a:blip r:embed="rId4"/>
          <a:stretch>
            <a:fillRect/>
          </a:stretch>
        </p:blipFill>
        <p:spPr>
          <a:xfrm>
            <a:off x="9879496" y="158198"/>
            <a:ext cx="2077830" cy="1031675"/>
          </a:xfrm>
          <a:prstGeom prst="rect">
            <a:avLst/>
          </a:prstGeom>
        </p:spPr>
      </p:pic>
    </p:spTree>
    <p:extLst>
      <p:ext uri="{BB962C8B-B14F-4D97-AF65-F5344CB8AC3E}">
        <p14:creationId xmlns:p14="http://schemas.microsoft.com/office/powerpoint/2010/main" val="1165254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3 Mindworks Title and Text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sp>
        <p:nvSpPr>
          <p:cNvPr id="10" name="Text Placeholder 2">
            <a:extLst>
              <a:ext uri="{FF2B5EF4-FFF2-40B4-BE49-F238E27FC236}">
                <a16:creationId xmlns:a16="http://schemas.microsoft.com/office/drawing/2014/main" id="{C6BE5BF8-EC8E-914C-9B04-A149C7FE8C74}"/>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99509A"/>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6" name="Text Placeholder 2">
            <a:extLst>
              <a:ext uri="{FF2B5EF4-FFF2-40B4-BE49-F238E27FC236}">
                <a16:creationId xmlns:a16="http://schemas.microsoft.com/office/drawing/2014/main" id="{606EA591-7B7C-B14F-9EAC-E364C8E47815}"/>
              </a:ext>
            </a:extLst>
          </p:cNvPr>
          <p:cNvSpPr>
            <a:spLocks noGrp="1"/>
          </p:cNvSpPr>
          <p:nvPr>
            <p:ph type="body" sz="quarter" idx="10" hasCustomPrompt="1"/>
          </p:nvPr>
        </p:nvSpPr>
        <p:spPr>
          <a:xfrm>
            <a:off x="831850" y="2146473"/>
            <a:ext cx="10515600" cy="2514600"/>
          </a:xfrm>
          <a:prstGeom prst="rect">
            <a:avLst/>
          </a:prstGeom>
        </p:spPr>
        <p:txBody>
          <a:bodyPr/>
          <a:lstStyle>
            <a:lvl2pPr marL="457200" indent="0" algn="l">
              <a:buNone/>
              <a:defRPr>
                <a:solidFill>
                  <a:srgbClr val="403832"/>
                </a:solidFill>
                <a:latin typeface="Lilita One" panose="02000000000000000000" pitchFamily="2" charset="0"/>
              </a:defRPr>
            </a:lvl2pPr>
            <a:lvl3pPr>
              <a:defRPr>
                <a:latin typeface="Lilita One" panose="02000000000000000000" pitchFamily="2" charset="0"/>
              </a:defRPr>
            </a:lvl3pPr>
            <a:lvl4pPr>
              <a:defRPr>
                <a:latin typeface="Lilita One" panose="02000000000000000000" pitchFamily="2" charset="0"/>
              </a:defRPr>
            </a:lvl4pPr>
            <a:lvl5pPr>
              <a:defRPr>
                <a:latin typeface="Lilita One" panose="02000000000000000000" pitchFamily="2" charset="0"/>
              </a:defRPr>
            </a:lvl5pPr>
          </a:lstStyle>
          <a:p>
            <a:pPr lvl="1"/>
            <a:r>
              <a:rPr lang="en-GB" dirty="0"/>
              <a:t>Text goes here</a:t>
            </a:r>
          </a:p>
        </p:txBody>
      </p:sp>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Tree>
    <p:extLst>
      <p:ext uri="{BB962C8B-B14F-4D97-AF65-F5344CB8AC3E}">
        <p14:creationId xmlns:p14="http://schemas.microsoft.com/office/powerpoint/2010/main" val="256693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03 Mindworks Title and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Title 1">
            <a:extLst>
              <a:ext uri="{FF2B5EF4-FFF2-40B4-BE49-F238E27FC236}">
                <a16:creationId xmlns:a16="http://schemas.microsoft.com/office/drawing/2014/main" id="{26E87B96-9871-174F-BAD9-573ADFCDA93E}"/>
              </a:ext>
            </a:extLst>
          </p:cNvPr>
          <p:cNvSpPr>
            <a:spLocks noGrp="1"/>
          </p:cNvSpPr>
          <p:nvPr>
            <p:ph type="title"/>
          </p:nvPr>
        </p:nvSpPr>
        <p:spPr>
          <a:xfrm>
            <a:off x="839788" y="457200"/>
            <a:ext cx="3932237" cy="1600200"/>
          </a:xfrm>
        </p:spPr>
        <p:txBody>
          <a:bodyPr anchor="b"/>
          <a:lstStyle>
            <a:lvl1pPr>
              <a:defRPr sz="3600">
                <a:solidFill>
                  <a:srgbClr val="538AA4"/>
                </a:solidFill>
                <a:latin typeface="Lilita One" panose="02000000000000000000" pitchFamily="2" charset="0"/>
              </a:defRPr>
            </a:lvl1p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C66CBB4A-C840-FF40-B581-6CA30399DA19}"/>
              </a:ext>
            </a:extLst>
          </p:cNvPr>
          <p:cNvSpPr>
            <a:spLocks noGrp="1"/>
          </p:cNvSpPr>
          <p:nvPr>
            <p:ph type="pic" idx="1"/>
          </p:nvPr>
        </p:nvSpPr>
        <p:spPr>
          <a:xfrm>
            <a:off x="5183188" y="987425"/>
            <a:ext cx="6172200" cy="4873625"/>
          </a:xfr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a:extLst>
              <a:ext uri="{FF2B5EF4-FFF2-40B4-BE49-F238E27FC236}">
                <a16:creationId xmlns:a16="http://schemas.microsoft.com/office/drawing/2014/main" id="{D9D94EF8-9FD3-8C43-9437-E72FB217297E}"/>
              </a:ext>
            </a:extLst>
          </p:cNvPr>
          <p:cNvSpPr>
            <a:spLocks noGrp="1"/>
          </p:cNvSpPr>
          <p:nvPr>
            <p:ph type="body" sz="half" idx="2"/>
          </p:nvPr>
        </p:nvSpPr>
        <p:spPr>
          <a:xfrm>
            <a:off x="839788" y="2057400"/>
            <a:ext cx="3932237" cy="3811588"/>
          </a:xfr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838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03 Mindworks Title and 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Text Placeholder 2">
            <a:extLst>
              <a:ext uri="{FF2B5EF4-FFF2-40B4-BE49-F238E27FC236}">
                <a16:creationId xmlns:a16="http://schemas.microsoft.com/office/drawing/2014/main" id="{5C7B77BC-01AF-ED41-8FEC-886754126728}"/>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1" name="Content Placeholder 2">
            <a:extLst>
              <a:ext uri="{FF2B5EF4-FFF2-40B4-BE49-F238E27FC236}">
                <a16:creationId xmlns:a16="http://schemas.microsoft.com/office/drawing/2014/main" id="{F9314B97-8249-5E42-90C2-A8665B9A1B46}"/>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943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03 Mindworks Title and 2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Title 1">
            <a:extLst>
              <a:ext uri="{FF2B5EF4-FFF2-40B4-BE49-F238E27FC236}">
                <a16:creationId xmlns:a16="http://schemas.microsoft.com/office/drawing/2014/main" id="{76E445FA-5A63-494E-9105-CF54E4CBF60A}"/>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11" name="Content Placeholder 2">
            <a:extLst>
              <a:ext uri="{FF2B5EF4-FFF2-40B4-BE49-F238E27FC236}">
                <a16:creationId xmlns:a16="http://schemas.microsoft.com/office/drawing/2014/main" id="{8C14A7FF-EEEE-C541-A0CE-405A0DE5DD92}"/>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DB8A6173-9E09-F543-80F2-CE7B42E747EE}"/>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031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4 Mindworks Title and Text Box">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ext Placeholder 2">
            <a:extLst>
              <a:ext uri="{FF2B5EF4-FFF2-40B4-BE49-F238E27FC236}">
                <a16:creationId xmlns:a16="http://schemas.microsoft.com/office/drawing/2014/main" id="{D8C949F0-65D0-C44A-B35E-E0B42B25A133}"/>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99509A"/>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1" name="Text Placeholder 2">
            <a:extLst>
              <a:ext uri="{FF2B5EF4-FFF2-40B4-BE49-F238E27FC236}">
                <a16:creationId xmlns:a16="http://schemas.microsoft.com/office/drawing/2014/main" id="{E2DD16FB-50C9-0F47-B5EC-E99329849993}"/>
              </a:ext>
            </a:extLst>
          </p:cNvPr>
          <p:cNvSpPr>
            <a:spLocks noGrp="1"/>
          </p:cNvSpPr>
          <p:nvPr>
            <p:ph type="body" sz="quarter" idx="10" hasCustomPrompt="1"/>
          </p:nvPr>
        </p:nvSpPr>
        <p:spPr>
          <a:xfrm>
            <a:off x="831850" y="2146473"/>
            <a:ext cx="10515600" cy="2514600"/>
          </a:xfrm>
          <a:prstGeom prst="rect">
            <a:avLst/>
          </a:prstGeom>
        </p:spPr>
        <p:txBody>
          <a:bodyPr/>
          <a:lstStyle>
            <a:lvl2pPr marL="457200" indent="0" algn="l">
              <a:buNone/>
              <a:defRPr>
                <a:solidFill>
                  <a:srgbClr val="403832"/>
                </a:solidFill>
                <a:latin typeface="Lilita One" panose="02000000000000000000" pitchFamily="2" charset="0"/>
              </a:defRPr>
            </a:lvl2pPr>
            <a:lvl3pPr>
              <a:defRPr>
                <a:latin typeface="Lilita One" panose="02000000000000000000" pitchFamily="2" charset="0"/>
              </a:defRPr>
            </a:lvl3pPr>
            <a:lvl4pPr>
              <a:defRPr>
                <a:latin typeface="Lilita One" panose="02000000000000000000" pitchFamily="2" charset="0"/>
              </a:defRPr>
            </a:lvl4pPr>
            <a:lvl5pPr>
              <a:defRPr>
                <a:latin typeface="Lilita One" panose="02000000000000000000" pitchFamily="2" charset="0"/>
              </a:defRPr>
            </a:lvl5pPr>
          </a:lstStyle>
          <a:p>
            <a:pPr lvl="1"/>
            <a:r>
              <a:rPr lang="en-GB" dirty="0"/>
              <a:t>Text goes here</a:t>
            </a:r>
          </a:p>
        </p:txBody>
      </p:sp>
    </p:spTree>
    <p:extLst>
      <p:ext uri="{BB962C8B-B14F-4D97-AF65-F5344CB8AC3E}">
        <p14:creationId xmlns:p14="http://schemas.microsoft.com/office/powerpoint/2010/main" val="305664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04 Mindworks Title and Pictu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itle 1">
            <a:extLst>
              <a:ext uri="{FF2B5EF4-FFF2-40B4-BE49-F238E27FC236}">
                <a16:creationId xmlns:a16="http://schemas.microsoft.com/office/drawing/2014/main" id="{BB52D9ED-4D9D-774E-A10D-39843DB056C4}"/>
              </a:ext>
            </a:extLst>
          </p:cNvPr>
          <p:cNvSpPr>
            <a:spLocks noGrp="1"/>
          </p:cNvSpPr>
          <p:nvPr>
            <p:ph type="title"/>
          </p:nvPr>
        </p:nvSpPr>
        <p:spPr>
          <a:xfrm>
            <a:off x="839788" y="457200"/>
            <a:ext cx="3932237" cy="1600200"/>
          </a:xfrm>
        </p:spPr>
        <p:txBody>
          <a:bodyPr anchor="b"/>
          <a:lstStyle>
            <a:lvl1pPr>
              <a:defRPr sz="3600">
                <a:solidFill>
                  <a:srgbClr val="538AA4"/>
                </a:solidFill>
                <a:latin typeface="Lilita One" panose="02000000000000000000" pitchFamily="2" charset="0"/>
              </a:defRPr>
            </a:lvl1p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43E75DE3-3B79-0A48-8990-23B836F9C1B9}"/>
              </a:ext>
            </a:extLst>
          </p:cNvPr>
          <p:cNvSpPr>
            <a:spLocks noGrp="1"/>
          </p:cNvSpPr>
          <p:nvPr>
            <p:ph type="pic" idx="1"/>
          </p:nvPr>
        </p:nvSpPr>
        <p:spPr>
          <a:xfrm>
            <a:off x="5183188" y="987425"/>
            <a:ext cx="6172200" cy="4873625"/>
          </a:xfr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3">
            <a:extLst>
              <a:ext uri="{FF2B5EF4-FFF2-40B4-BE49-F238E27FC236}">
                <a16:creationId xmlns:a16="http://schemas.microsoft.com/office/drawing/2014/main" id="{2DF531CA-A615-A843-A5E0-49992E32034D}"/>
              </a:ext>
            </a:extLst>
          </p:cNvPr>
          <p:cNvSpPr>
            <a:spLocks noGrp="1"/>
          </p:cNvSpPr>
          <p:nvPr>
            <p:ph type="body" sz="half" idx="2"/>
          </p:nvPr>
        </p:nvSpPr>
        <p:spPr>
          <a:xfrm>
            <a:off x="839788" y="2057400"/>
            <a:ext cx="3932237" cy="3811588"/>
          </a:xfr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95665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04 Mindworks 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ext Placeholder 2">
            <a:extLst>
              <a:ext uri="{FF2B5EF4-FFF2-40B4-BE49-F238E27FC236}">
                <a16:creationId xmlns:a16="http://schemas.microsoft.com/office/drawing/2014/main" id="{DA1E18B0-A0B6-0743-BC30-3FA0AE838DBB}"/>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1" name="Content Placeholder 2">
            <a:extLst>
              <a:ext uri="{FF2B5EF4-FFF2-40B4-BE49-F238E27FC236}">
                <a16:creationId xmlns:a16="http://schemas.microsoft.com/office/drawing/2014/main" id="{CA148DE3-E3A1-AB44-93FF-7A2BB8CF3BA2}"/>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14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4 Mindworks Title and 2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itle 1">
            <a:extLst>
              <a:ext uri="{FF2B5EF4-FFF2-40B4-BE49-F238E27FC236}">
                <a16:creationId xmlns:a16="http://schemas.microsoft.com/office/drawing/2014/main" id="{6E89BB1E-ED0D-6846-A192-C42E59060B04}"/>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11" name="Content Placeholder 2">
            <a:extLst>
              <a:ext uri="{FF2B5EF4-FFF2-40B4-BE49-F238E27FC236}">
                <a16:creationId xmlns:a16="http://schemas.microsoft.com/office/drawing/2014/main" id="{229EA7B9-70EC-9947-BCA2-B9BEE54ACC9A}"/>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463E76BD-759E-444C-BB4C-B82860482F73}"/>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671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indworks End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66A11F-0583-1C43-8EA7-FFBAD00CC180}"/>
              </a:ext>
            </a:extLst>
          </p:cNvPr>
          <p:cNvPicPr>
            <a:picLocks noChangeAspect="1"/>
          </p:cNvPicPr>
          <p:nvPr/>
        </p:nvPicPr>
        <p:blipFill>
          <a:blip r:embed="rId2"/>
          <a:srcRect/>
          <a:stretch/>
        </p:blipFill>
        <p:spPr>
          <a:xfrm>
            <a:off x="44451" y="4434487"/>
            <a:ext cx="12103099" cy="2372713"/>
          </a:xfrm>
          <a:prstGeom prst="rect">
            <a:avLst/>
          </a:prstGeom>
        </p:spPr>
      </p:pic>
      <p:sp>
        <p:nvSpPr>
          <p:cNvPr id="13" name="Title 1">
            <a:extLst>
              <a:ext uri="{FF2B5EF4-FFF2-40B4-BE49-F238E27FC236}">
                <a16:creationId xmlns:a16="http://schemas.microsoft.com/office/drawing/2014/main" id="{03FDDCF2-B02B-744E-8C01-484BA8ECF78A}"/>
              </a:ext>
            </a:extLst>
          </p:cNvPr>
          <p:cNvSpPr txBox="1">
            <a:spLocks/>
          </p:cNvSpPr>
          <p:nvPr/>
        </p:nvSpPr>
        <p:spPr>
          <a:xfrm>
            <a:off x="798649" y="5007082"/>
            <a:ext cx="3553428" cy="646331"/>
          </a:xfrm>
          <a:prstGeom prst="rect">
            <a:avLst/>
          </a:prstGeom>
        </p:spPr>
        <p:txBody>
          <a:bodyPr vert="horz" lIns="91440" tIns="45720" rIns="91440" bIns="45720" rtlCol="0" anchor="b">
            <a:spAutoFit/>
          </a:bodyPr>
          <a:lstStyle>
            <a:lvl1pPr algn="ctr" defTabSz="914400" rtl="0" eaLnBrk="1" latinLnBrk="0" hangingPunct="1">
              <a:lnSpc>
                <a:spcPct val="90000"/>
              </a:lnSpc>
              <a:spcBef>
                <a:spcPct val="0"/>
              </a:spcBef>
              <a:buNone/>
              <a:defRPr sz="3600" kern="1200">
                <a:solidFill>
                  <a:schemeClr val="tx1"/>
                </a:solidFill>
                <a:latin typeface="Lilita One" panose="02000000000000000000" pitchFamily="2" charset="0"/>
                <a:ea typeface="+mj-ea"/>
                <a:cs typeface="+mj-cs"/>
              </a:defRPr>
            </a:lvl1pPr>
          </a:lstStyle>
          <a:p>
            <a:pPr algn="l"/>
            <a:r>
              <a:rPr lang="en-GB" sz="2000" kern="1200" dirty="0">
                <a:solidFill>
                  <a:srgbClr val="1F617F"/>
                </a:solidFill>
                <a:effectLst/>
                <a:latin typeface="Lilita One" panose="02000000000000000000" pitchFamily="2" charset="0"/>
                <a:ea typeface="+mj-ea"/>
                <a:cs typeface="+mj-cs"/>
              </a:rPr>
              <a:t>Find out more at</a:t>
            </a:r>
          </a:p>
          <a:p>
            <a:pPr algn="l"/>
            <a:r>
              <a:rPr lang="en-GB" sz="2000" kern="1200" dirty="0">
                <a:solidFill>
                  <a:srgbClr val="99509A"/>
                </a:solidFill>
                <a:effectLst/>
                <a:latin typeface="Lilita One" panose="02000000000000000000" pitchFamily="2" charset="0"/>
                <a:ea typeface="+mj-ea"/>
                <a:cs typeface="+mj-cs"/>
              </a:rPr>
              <a:t>mindworks-surrey.org</a:t>
            </a:r>
          </a:p>
        </p:txBody>
      </p:sp>
      <p:pic>
        <p:nvPicPr>
          <p:cNvPr id="15" name="Picture 14">
            <a:extLst>
              <a:ext uri="{FF2B5EF4-FFF2-40B4-BE49-F238E27FC236}">
                <a16:creationId xmlns:a16="http://schemas.microsoft.com/office/drawing/2014/main" id="{75117CE4-6D93-C54D-8515-471F46E40C1C}"/>
              </a:ext>
            </a:extLst>
          </p:cNvPr>
          <p:cNvPicPr>
            <a:picLocks noChangeAspect="1"/>
          </p:cNvPicPr>
          <p:nvPr/>
        </p:nvPicPr>
        <p:blipFill>
          <a:blip r:embed="rId3"/>
          <a:stretch>
            <a:fillRect/>
          </a:stretch>
        </p:blipFill>
        <p:spPr>
          <a:xfrm>
            <a:off x="879672" y="4635896"/>
            <a:ext cx="833377" cy="206639"/>
          </a:xfrm>
          <a:prstGeom prst="rect">
            <a:avLst/>
          </a:prstGeom>
        </p:spPr>
      </p:pic>
      <p:pic>
        <p:nvPicPr>
          <p:cNvPr id="8" name="Picture 7">
            <a:extLst>
              <a:ext uri="{FF2B5EF4-FFF2-40B4-BE49-F238E27FC236}">
                <a16:creationId xmlns:a16="http://schemas.microsoft.com/office/drawing/2014/main" id="{A79F7A4D-8A21-C94E-B6B5-F6E210F5D3EB}"/>
              </a:ext>
            </a:extLst>
          </p:cNvPr>
          <p:cNvPicPr>
            <a:picLocks noChangeAspect="1"/>
          </p:cNvPicPr>
          <p:nvPr/>
        </p:nvPicPr>
        <p:blipFill>
          <a:blip r:embed="rId4"/>
          <a:srcRect/>
          <a:stretch/>
        </p:blipFill>
        <p:spPr>
          <a:xfrm>
            <a:off x="798650" y="691331"/>
            <a:ext cx="3479484" cy="158222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985C4ED5-9A37-7B47-A596-1E17F8F48A09}"/>
              </a:ext>
            </a:extLst>
          </p:cNvPr>
          <p:cNvPicPr>
            <a:picLocks noChangeAspect="1"/>
          </p:cNvPicPr>
          <p:nvPr/>
        </p:nvPicPr>
        <p:blipFill>
          <a:blip r:embed="rId5"/>
          <a:stretch>
            <a:fillRect/>
          </a:stretch>
        </p:blipFill>
        <p:spPr>
          <a:xfrm>
            <a:off x="9879496" y="158198"/>
            <a:ext cx="2077830" cy="1031675"/>
          </a:xfrm>
          <a:prstGeom prst="rect">
            <a:avLst/>
          </a:prstGeom>
        </p:spPr>
      </p:pic>
    </p:spTree>
    <p:extLst>
      <p:ext uri="{BB962C8B-B14F-4D97-AF65-F5344CB8AC3E}">
        <p14:creationId xmlns:p14="http://schemas.microsoft.com/office/powerpoint/2010/main" val="154881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04 Mindworks Title and 2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itle 1">
            <a:extLst>
              <a:ext uri="{FF2B5EF4-FFF2-40B4-BE49-F238E27FC236}">
                <a16:creationId xmlns:a16="http://schemas.microsoft.com/office/drawing/2014/main" id="{6E89BB1E-ED0D-6846-A192-C42E59060B04}"/>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11" name="Content Placeholder 2">
            <a:extLst>
              <a:ext uri="{FF2B5EF4-FFF2-40B4-BE49-F238E27FC236}">
                <a16:creationId xmlns:a16="http://schemas.microsoft.com/office/drawing/2014/main" id="{229EA7B9-70EC-9947-BCA2-B9BEE54ACC9A}"/>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3">
            <a:extLst>
              <a:ext uri="{FF2B5EF4-FFF2-40B4-BE49-F238E27FC236}">
                <a16:creationId xmlns:a16="http://schemas.microsoft.com/office/drawing/2014/main" id="{463E76BD-759E-444C-BB4C-B82860482F73}"/>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3906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1 Mindworks Title and Text Box">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sp>
        <p:nvSpPr>
          <p:cNvPr id="14" name="Text Placeholder 2">
            <a:extLst>
              <a:ext uri="{FF2B5EF4-FFF2-40B4-BE49-F238E27FC236}">
                <a16:creationId xmlns:a16="http://schemas.microsoft.com/office/drawing/2014/main" id="{25FDD0F7-D21A-7A4E-811D-FFC396799841}"/>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3" name="Text Placeholder 2">
            <a:extLst>
              <a:ext uri="{FF2B5EF4-FFF2-40B4-BE49-F238E27FC236}">
                <a16:creationId xmlns:a16="http://schemas.microsoft.com/office/drawing/2014/main" id="{BC8F2079-7AE2-1A4D-87FA-2B60BE3E369F}"/>
              </a:ext>
            </a:extLst>
          </p:cNvPr>
          <p:cNvSpPr>
            <a:spLocks noGrp="1"/>
          </p:cNvSpPr>
          <p:nvPr>
            <p:ph type="body" sz="quarter" idx="10" hasCustomPrompt="1"/>
          </p:nvPr>
        </p:nvSpPr>
        <p:spPr>
          <a:xfrm>
            <a:off x="831850" y="2146473"/>
            <a:ext cx="10515600" cy="2514600"/>
          </a:xfrm>
          <a:prstGeom prst="rect">
            <a:avLst/>
          </a:prstGeom>
        </p:spPr>
        <p:txBody>
          <a:bodyPr/>
          <a:lstStyle>
            <a:lvl2pPr marL="457200" indent="0" algn="l">
              <a:buNone/>
              <a:defRPr>
                <a:solidFill>
                  <a:srgbClr val="403832"/>
                </a:solidFill>
                <a:latin typeface="Lilita One" panose="02000000000000000000" pitchFamily="2" charset="0"/>
              </a:defRPr>
            </a:lvl2pPr>
            <a:lvl3pPr>
              <a:defRPr>
                <a:latin typeface="Lilita One" panose="02000000000000000000" pitchFamily="2" charset="0"/>
              </a:defRPr>
            </a:lvl3pPr>
            <a:lvl4pPr>
              <a:defRPr>
                <a:latin typeface="Lilita One" panose="02000000000000000000" pitchFamily="2" charset="0"/>
              </a:defRPr>
            </a:lvl4pPr>
            <a:lvl5pPr>
              <a:defRPr>
                <a:latin typeface="Lilita One" panose="02000000000000000000" pitchFamily="2" charset="0"/>
              </a:defRPr>
            </a:lvl5pPr>
          </a:lstStyle>
          <a:p>
            <a:pPr lvl="1"/>
            <a:r>
              <a:rPr lang="en-GB" dirty="0"/>
              <a:t>Text goes here</a:t>
            </a:r>
          </a:p>
        </p:txBody>
      </p:sp>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Tree>
    <p:extLst>
      <p:ext uri="{BB962C8B-B14F-4D97-AF65-F5344CB8AC3E}">
        <p14:creationId xmlns:p14="http://schemas.microsoft.com/office/powerpoint/2010/main" val="26009986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04 Mindworks Title and Pictu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itle 1">
            <a:extLst>
              <a:ext uri="{FF2B5EF4-FFF2-40B4-BE49-F238E27FC236}">
                <a16:creationId xmlns:a16="http://schemas.microsoft.com/office/drawing/2014/main" id="{BB52D9ED-4D9D-774E-A10D-39843DB056C4}"/>
              </a:ext>
            </a:extLst>
          </p:cNvPr>
          <p:cNvSpPr>
            <a:spLocks noGrp="1"/>
          </p:cNvSpPr>
          <p:nvPr>
            <p:ph type="title"/>
          </p:nvPr>
        </p:nvSpPr>
        <p:spPr>
          <a:xfrm>
            <a:off x="839788" y="457200"/>
            <a:ext cx="3932237" cy="1600200"/>
          </a:xfrm>
          <a:prstGeom prst="rect">
            <a:avLst/>
          </a:prstGeom>
        </p:spPr>
        <p:txBody>
          <a:bodyPr anchor="b"/>
          <a:lstStyle>
            <a:lvl1pPr>
              <a:defRPr sz="3600">
                <a:solidFill>
                  <a:srgbClr val="538AA4"/>
                </a:solidFill>
                <a:latin typeface="Lilita One" panose="02000000000000000000" pitchFamily="2" charset="0"/>
              </a:defRPr>
            </a:lvl1pPr>
          </a:lstStyle>
          <a:p>
            <a:r>
              <a:rPr lang="en-GB" dirty="0"/>
              <a:t>Click to edit Master title style</a:t>
            </a:r>
            <a:endParaRPr lang="en-US" dirty="0"/>
          </a:p>
        </p:txBody>
      </p:sp>
      <p:sp>
        <p:nvSpPr>
          <p:cNvPr id="11" name="Picture Placeholder 2">
            <a:extLst>
              <a:ext uri="{FF2B5EF4-FFF2-40B4-BE49-F238E27FC236}">
                <a16:creationId xmlns:a16="http://schemas.microsoft.com/office/drawing/2014/main" id="{43E75DE3-3B79-0A48-8990-23B836F9C1B9}"/>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2" name="Text Placeholder 3">
            <a:extLst>
              <a:ext uri="{FF2B5EF4-FFF2-40B4-BE49-F238E27FC236}">
                <a16:creationId xmlns:a16="http://schemas.microsoft.com/office/drawing/2014/main" id="{2DF531CA-A615-A843-A5E0-49992E3203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814570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03 Mindworks Title and 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Text Placeholder 2">
            <a:extLst>
              <a:ext uri="{FF2B5EF4-FFF2-40B4-BE49-F238E27FC236}">
                <a16:creationId xmlns:a16="http://schemas.microsoft.com/office/drawing/2014/main" id="{5C7B77BC-01AF-ED41-8FEC-886754126728}"/>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1" name="Content Placeholder 2">
            <a:extLst>
              <a:ext uri="{FF2B5EF4-FFF2-40B4-BE49-F238E27FC236}">
                <a16:creationId xmlns:a16="http://schemas.microsoft.com/office/drawing/2014/main" id="{F9314B97-8249-5E42-90C2-A8665B9A1B46}"/>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91269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02 Mindworks Title and Tabl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10" name="Text Placeholder 2">
            <a:extLst>
              <a:ext uri="{FF2B5EF4-FFF2-40B4-BE49-F238E27FC236}">
                <a16:creationId xmlns:a16="http://schemas.microsoft.com/office/drawing/2014/main" id="{97D75EAA-7721-9D43-A8AF-29B8E15B1FEF}"/>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2" name="Content Placeholder 2">
            <a:extLst>
              <a:ext uri="{FF2B5EF4-FFF2-40B4-BE49-F238E27FC236}">
                <a16:creationId xmlns:a16="http://schemas.microsoft.com/office/drawing/2014/main" id="{0CB271D2-B8D5-CE49-98F4-3B4F03B165C9}"/>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9442825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02 Mindworks Title and 2 Columns">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10" name="Title 1">
            <a:extLst>
              <a:ext uri="{FF2B5EF4-FFF2-40B4-BE49-F238E27FC236}">
                <a16:creationId xmlns:a16="http://schemas.microsoft.com/office/drawing/2014/main" id="{4753FD1C-51C3-744E-9D12-22F00C73257D}"/>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12" name="Content Placeholder 2">
            <a:extLst>
              <a:ext uri="{FF2B5EF4-FFF2-40B4-BE49-F238E27FC236}">
                <a16:creationId xmlns:a16="http://schemas.microsoft.com/office/drawing/2014/main" id="{FFAB0043-8268-C746-A3E3-552813929BC2}"/>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a:extLst>
              <a:ext uri="{FF2B5EF4-FFF2-40B4-BE49-F238E27FC236}">
                <a16:creationId xmlns:a16="http://schemas.microsoft.com/office/drawing/2014/main" id="{5AC5B555-78CF-D543-B2E4-6CD9E25013E4}"/>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164552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01 Mindworks Title and 2 Columns">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7" name="Title 1">
            <a:extLst>
              <a:ext uri="{FF2B5EF4-FFF2-40B4-BE49-F238E27FC236}">
                <a16:creationId xmlns:a16="http://schemas.microsoft.com/office/drawing/2014/main" id="{647159D3-B413-0942-A1B4-E33735D46C03}"/>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8" name="Content Placeholder 2">
            <a:extLst>
              <a:ext uri="{FF2B5EF4-FFF2-40B4-BE49-F238E27FC236}">
                <a16:creationId xmlns:a16="http://schemas.microsoft.com/office/drawing/2014/main" id="{9528CB03-133E-D343-8206-2DA93F2772A4}"/>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3">
            <a:extLst>
              <a:ext uri="{FF2B5EF4-FFF2-40B4-BE49-F238E27FC236}">
                <a16:creationId xmlns:a16="http://schemas.microsoft.com/office/drawing/2014/main" id="{1BBAFC8B-DB8B-1A49-8DB9-067DBC286A18}"/>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2527202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01 Mindworks Title and Tabl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sp>
        <p:nvSpPr>
          <p:cNvPr id="14" name="Text Placeholder 2">
            <a:extLst>
              <a:ext uri="{FF2B5EF4-FFF2-40B4-BE49-F238E27FC236}">
                <a16:creationId xmlns:a16="http://schemas.microsoft.com/office/drawing/2014/main" id="{25FDD0F7-D21A-7A4E-811D-FFC396799841}"/>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Content Placeholder 2">
            <a:extLst>
              <a:ext uri="{FF2B5EF4-FFF2-40B4-BE49-F238E27FC236}">
                <a16:creationId xmlns:a16="http://schemas.microsoft.com/office/drawing/2014/main" id="{10A96CEF-A054-D04A-9385-0B402568C37A}"/>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1703626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01 Mindworks Title and Pictur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7" name="Title 1">
            <a:extLst>
              <a:ext uri="{FF2B5EF4-FFF2-40B4-BE49-F238E27FC236}">
                <a16:creationId xmlns:a16="http://schemas.microsoft.com/office/drawing/2014/main" id="{FFA3350E-348F-A243-80B7-1648ED414EB5}"/>
              </a:ext>
            </a:extLst>
          </p:cNvPr>
          <p:cNvSpPr>
            <a:spLocks noGrp="1"/>
          </p:cNvSpPr>
          <p:nvPr>
            <p:ph type="title"/>
          </p:nvPr>
        </p:nvSpPr>
        <p:spPr>
          <a:xfrm>
            <a:off x="839788" y="457200"/>
            <a:ext cx="3932237" cy="1600200"/>
          </a:xfrm>
          <a:prstGeom prst="rect">
            <a:avLst/>
          </a:prstGeom>
        </p:spPr>
        <p:txBody>
          <a:bodyPr anchor="b"/>
          <a:lstStyle>
            <a:lvl1pPr>
              <a:defRPr sz="3600">
                <a:solidFill>
                  <a:srgbClr val="538AA4"/>
                </a:solidFill>
                <a:latin typeface="Lilita One" panose="02000000000000000000" pitchFamily="2" charset="0"/>
              </a:defRPr>
            </a:lvl1pPr>
          </a:lstStyle>
          <a:p>
            <a:r>
              <a:rPr lang="en-GB" dirty="0"/>
              <a:t>Click to edit Master title style</a:t>
            </a:r>
            <a:endParaRPr lang="en-US" dirty="0"/>
          </a:p>
        </p:txBody>
      </p:sp>
      <p:sp>
        <p:nvSpPr>
          <p:cNvPr id="8" name="Picture Placeholder 2">
            <a:extLst>
              <a:ext uri="{FF2B5EF4-FFF2-40B4-BE49-F238E27FC236}">
                <a16:creationId xmlns:a16="http://schemas.microsoft.com/office/drawing/2014/main" id="{D1F0568C-90AC-CA46-9066-0E4A87783EF1}"/>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9" name="Text Placeholder 3">
            <a:extLst>
              <a:ext uri="{FF2B5EF4-FFF2-40B4-BE49-F238E27FC236}">
                <a16:creationId xmlns:a16="http://schemas.microsoft.com/office/drawing/2014/main" id="{16B75807-B35B-9647-A940-C7B9949222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066561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02 Mindworks Title and Text Box">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10" name="Text Placeholder 2">
            <a:extLst>
              <a:ext uri="{FF2B5EF4-FFF2-40B4-BE49-F238E27FC236}">
                <a16:creationId xmlns:a16="http://schemas.microsoft.com/office/drawing/2014/main" id="{04D0AC2B-DBAE-D748-8811-415487044BEF}"/>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2" name="Text Placeholder 2">
            <a:extLst>
              <a:ext uri="{FF2B5EF4-FFF2-40B4-BE49-F238E27FC236}">
                <a16:creationId xmlns:a16="http://schemas.microsoft.com/office/drawing/2014/main" id="{043C4EE8-1D0B-9E45-99F5-48974BE33F09}"/>
              </a:ext>
            </a:extLst>
          </p:cNvPr>
          <p:cNvSpPr>
            <a:spLocks noGrp="1"/>
          </p:cNvSpPr>
          <p:nvPr>
            <p:ph type="body" sz="quarter" idx="10" hasCustomPrompt="1"/>
          </p:nvPr>
        </p:nvSpPr>
        <p:spPr>
          <a:xfrm>
            <a:off x="831850" y="2146473"/>
            <a:ext cx="10515600" cy="2514600"/>
          </a:xfrm>
          <a:prstGeom prst="rect">
            <a:avLst/>
          </a:prstGeom>
        </p:spPr>
        <p:txBody>
          <a:bodyPr/>
          <a:lstStyle>
            <a:lvl2pPr marL="457200" indent="0" algn="l">
              <a:buNone/>
              <a:defRPr>
                <a:solidFill>
                  <a:srgbClr val="403832"/>
                </a:solidFill>
                <a:latin typeface="Lilita One" panose="02000000000000000000" pitchFamily="2" charset="0"/>
              </a:defRPr>
            </a:lvl2pPr>
            <a:lvl3pPr>
              <a:defRPr>
                <a:latin typeface="Lilita One" panose="02000000000000000000" pitchFamily="2" charset="0"/>
              </a:defRPr>
            </a:lvl3pPr>
            <a:lvl4pPr>
              <a:defRPr>
                <a:latin typeface="Lilita One" panose="02000000000000000000" pitchFamily="2" charset="0"/>
              </a:defRPr>
            </a:lvl4pPr>
            <a:lvl5pPr>
              <a:defRPr>
                <a:latin typeface="Lilita One" panose="02000000000000000000" pitchFamily="2" charset="0"/>
              </a:defRPr>
            </a:lvl5pPr>
          </a:lstStyle>
          <a:p>
            <a:pPr lvl="1"/>
            <a:r>
              <a:rPr lang="en-GB" dirty="0"/>
              <a:t>Text goes here</a:t>
            </a:r>
          </a:p>
        </p:txBody>
      </p:sp>
    </p:spTree>
    <p:extLst>
      <p:ext uri="{BB962C8B-B14F-4D97-AF65-F5344CB8AC3E}">
        <p14:creationId xmlns:p14="http://schemas.microsoft.com/office/powerpoint/2010/main" val="206709582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03 Mindworks Title and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Title 1">
            <a:extLst>
              <a:ext uri="{FF2B5EF4-FFF2-40B4-BE49-F238E27FC236}">
                <a16:creationId xmlns:a16="http://schemas.microsoft.com/office/drawing/2014/main" id="{26E87B96-9871-174F-BAD9-573ADFCDA93E}"/>
              </a:ext>
            </a:extLst>
          </p:cNvPr>
          <p:cNvSpPr>
            <a:spLocks noGrp="1"/>
          </p:cNvSpPr>
          <p:nvPr>
            <p:ph type="title"/>
          </p:nvPr>
        </p:nvSpPr>
        <p:spPr>
          <a:xfrm>
            <a:off x="839788" y="457200"/>
            <a:ext cx="3932237" cy="1600200"/>
          </a:xfrm>
          <a:prstGeom prst="rect">
            <a:avLst/>
          </a:prstGeom>
        </p:spPr>
        <p:txBody>
          <a:bodyPr anchor="b"/>
          <a:lstStyle>
            <a:lvl1pPr>
              <a:defRPr sz="3600">
                <a:solidFill>
                  <a:srgbClr val="538AA4"/>
                </a:solidFill>
                <a:latin typeface="Lilita One" panose="02000000000000000000" pitchFamily="2" charset="0"/>
              </a:defRPr>
            </a:lvl1pPr>
          </a:lstStyle>
          <a:p>
            <a:r>
              <a:rPr lang="en-GB" dirty="0"/>
              <a:t>Click to edit Master title style</a:t>
            </a:r>
            <a:endParaRPr lang="en-US" dirty="0"/>
          </a:p>
        </p:txBody>
      </p:sp>
      <p:sp>
        <p:nvSpPr>
          <p:cNvPr id="11" name="Picture Placeholder 2">
            <a:extLst>
              <a:ext uri="{FF2B5EF4-FFF2-40B4-BE49-F238E27FC236}">
                <a16:creationId xmlns:a16="http://schemas.microsoft.com/office/drawing/2014/main" id="{C66CBB4A-C840-FF40-B581-6CA30399DA19}"/>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3" name="Text Placeholder 3">
            <a:extLst>
              <a:ext uri="{FF2B5EF4-FFF2-40B4-BE49-F238E27FC236}">
                <a16:creationId xmlns:a16="http://schemas.microsoft.com/office/drawing/2014/main" id="{D9D94EF8-9FD3-8C43-9437-E72FB21729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60890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3 Mindworks Title and 2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47CCC-579F-9C43-9E4C-F5CABEF4A11D}"/>
              </a:ext>
            </a:extLst>
          </p:cNvPr>
          <p:cNvPicPr>
            <a:picLocks noChangeAspect="1"/>
          </p:cNvPicPr>
          <p:nvPr/>
        </p:nvPicPr>
        <p:blipFill>
          <a:blip r:embed="rId2"/>
          <a:srcRect/>
          <a:stretch/>
        </p:blipFill>
        <p:spPr>
          <a:xfrm>
            <a:off x="5" y="0"/>
            <a:ext cx="12191990" cy="434566"/>
          </a:xfrm>
          <a:prstGeom prst="rect">
            <a:avLst/>
          </a:prstGeom>
        </p:spPr>
      </p:pic>
      <p:pic>
        <p:nvPicPr>
          <p:cNvPr id="7" name="Picture 6">
            <a:extLst>
              <a:ext uri="{FF2B5EF4-FFF2-40B4-BE49-F238E27FC236}">
                <a16:creationId xmlns:a16="http://schemas.microsoft.com/office/drawing/2014/main" id="{DF286EE0-4D43-AC40-B6E9-55DE85FE21E3}"/>
              </a:ext>
            </a:extLst>
          </p:cNvPr>
          <p:cNvPicPr>
            <a:picLocks/>
          </p:cNvPicPr>
          <p:nvPr/>
        </p:nvPicPr>
        <p:blipFill>
          <a:blip r:embed="rId3"/>
          <a:stretch>
            <a:fillRect/>
          </a:stretch>
        </p:blipFill>
        <p:spPr>
          <a:xfrm rot="20322470">
            <a:off x="831850" y="4751628"/>
            <a:ext cx="1004400" cy="976211"/>
          </a:xfrm>
          <a:prstGeom prst="rect">
            <a:avLst/>
          </a:prstGeom>
        </p:spPr>
      </p:pic>
      <p:pic>
        <p:nvPicPr>
          <p:cNvPr id="12" name="Picture 11">
            <a:extLst>
              <a:ext uri="{FF2B5EF4-FFF2-40B4-BE49-F238E27FC236}">
                <a16:creationId xmlns:a16="http://schemas.microsoft.com/office/drawing/2014/main" id="{C33907EA-2246-F345-9DB9-B0FB883C6C18}"/>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Title 1">
            <a:extLst>
              <a:ext uri="{FF2B5EF4-FFF2-40B4-BE49-F238E27FC236}">
                <a16:creationId xmlns:a16="http://schemas.microsoft.com/office/drawing/2014/main" id="{76E445FA-5A63-494E-9105-CF54E4CBF60A}"/>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11" name="Content Placeholder 2">
            <a:extLst>
              <a:ext uri="{FF2B5EF4-FFF2-40B4-BE49-F238E27FC236}">
                <a16:creationId xmlns:a16="http://schemas.microsoft.com/office/drawing/2014/main" id="{8C14A7FF-EEEE-C541-A0CE-405A0DE5DD92}"/>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a:extLst>
              <a:ext uri="{FF2B5EF4-FFF2-40B4-BE49-F238E27FC236}">
                <a16:creationId xmlns:a16="http://schemas.microsoft.com/office/drawing/2014/main" id="{DB8A6173-9E09-F543-80F2-CE7B42E747EE}"/>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3647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1 Mindworks Title and Pictur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7" name="Title 1">
            <a:extLst>
              <a:ext uri="{FF2B5EF4-FFF2-40B4-BE49-F238E27FC236}">
                <a16:creationId xmlns:a16="http://schemas.microsoft.com/office/drawing/2014/main" id="{FFA3350E-348F-A243-80B7-1648ED414EB5}"/>
              </a:ext>
            </a:extLst>
          </p:cNvPr>
          <p:cNvSpPr>
            <a:spLocks noGrp="1"/>
          </p:cNvSpPr>
          <p:nvPr>
            <p:ph type="title"/>
          </p:nvPr>
        </p:nvSpPr>
        <p:spPr>
          <a:xfrm>
            <a:off x="839788" y="457200"/>
            <a:ext cx="3932237" cy="1600200"/>
          </a:xfrm>
        </p:spPr>
        <p:txBody>
          <a:bodyPr anchor="b"/>
          <a:lstStyle>
            <a:lvl1pPr>
              <a:defRPr sz="3600">
                <a:solidFill>
                  <a:srgbClr val="538AA4"/>
                </a:solidFill>
                <a:latin typeface="Lilita One" panose="02000000000000000000" pitchFamily="2" charset="0"/>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D1F0568C-90AC-CA46-9066-0E4A87783EF1}"/>
              </a:ext>
            </a:extLst>
          </p:cNvPr>
          <p:cNvSpPr>
            <a:spLocks noGrp="1"/>
          </p:cNvSpPr>
          <p:nvPr>
            <p:ph type="pic" idx="1"/>
          </p:nvPr>
        </p:nvSpPr>
        <p:spPr>
          <a:xfrm>
            <a:off x="5183188" y="987425"/>
            <a:ext cx="6172200" cy="4873625"/>
          </a:xfr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a:extLst>
              <a:ext uri="{FF2B5EF4-FFF2-40B4-BE49-F238E27FC236}">
                <a16:creationId xmlns:a16="http://schemas.microsoft.com/office/drawing/2014/main" id="{16B75807-B35B-9647-A940-C7B994922232}"/>
              </a:ext>
            </a:extLst>
          </p:cNvPr>
          <p:cNvSpPr>
            <a:spLocks noGrp="1"/>
          </p:cNvSpPr>
          <p:nvPr>
            <p:ph type="body" sz="half" idx="2"/>
          </p:nvPr>
        </p:nvSpPr>
        <p:spPr>
          <a:xfrm>
            <a:off x="839788" y="2057400"/>
            <a:ext cx="3932237" cy="3811588"/>
          </a:xfr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640195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04 Mindworks Title and Text Box">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AB2C3-9E2F-BE45-8EC7-DC28FDA31466}"/>
              </a:ext>
            </a:extLst>
          </p:cNvPr>
          <p:cNvPicPr>
            <a:picLocks noChangeAspect="1"/>
          </p:cNvPicPr>
          <p:nvPr/>
        </p:nvPicPr>
        <p:blipFill>
          <a:blip r:embed="rId2"/>
          <a:stretch>
            <a:fillRect/>
          </a:stretch>
        </p:blipFill>
        <p:spPr>
          <a:xfrm>
            <a:off x="0" y="5965717"/>
            <a:ext cx="12192000" cy="869133"/>
          </a:xfrm>
          <a:prstGeom prst="rect">
            <a:avLst/>
          </a:prstGeom>
        </p:spPr>
      </p:pic>
      <p:sp>
        <p:nvSpPr>
          <p:cNvPr id="8" name="Text Placeholder 2">
            <a:extLst>
              <a:ext uri="{FF2B5EF4-FFF2-40B4-BE49-F238E27FC236}">
                <a16:creationId xmlns:a16="http://schemas.microsoft.com/office/drawing/2014/main" id="{D8C949F0-65D0-C44A-B35E-E0B42B25A133}"/>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99509A"/>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1" name="Text Placeholder 2">
            <a:extLst>
              <a:ext uri="{FF2B5EF4-FFF2-40B4-BE49-F238E27FC236}">
                <a16:creationId xmlns:a16="http://schemas.microsoft.com/office/drawing/2014/main" id="{E2DD16FB-50C9-0F47-B5EC-E99329849993}"/>
              </a:ext>
            </a:extLst>
          </p:cNvPr>
          <p:cNvSpPr>
            <a:spLocks noGrp="1"/>
          </p:cNvSpPr>
          <p:nvPr>
            <p:ph type="body" sz="quarter" idx="10" hasCustomPrompt="1"/>
          </p:nvPr>
        </p:nvSpPr>
        <p:spPr>
          <a:xfrm>
            <a:off x="831850" y="2146473"/>
            <a:ext cx="10515600" cy="2514600"/>
          </a:xfrm>
          <a:prstGeom prst="rect">
            <a:avLst/>
          </a:prstGeom>
        </p:spPr>
        <p:txBody>
          <a:bodyPr/>
          <a:lstStyle>
            <a:lvl2pPr marL="457200" indent="0" algn="l">
              <a:buNone/>
              <a:defRPr>
                <a:solidFill>
                  <a:srgbClr val="403832"/>
                </a:solidFill>
                <a:latin typeface="Lilita One" panose="02000000000000000000" pitchFamily="2" charset="0"/>
              </a:defRPr>
            </a:lvl2pPr>
            <a:lvl3pPr>
              <a:defRPr>
                <a:latin typeface="Lilita One" panose="02000000000000000000" pitchFamily="2" charset="0"/>
              </a:defRPr>
            </a:lvl3pPr>
            <a:lvl4pPr>
              <a:defRPr>
                <a:latin typeface="Lilita One" panose="02000000000000000000" pitchFamily="2" charset="0"/>
              </a:defRPr>
            </a:lvl4pPr>
            <a:lvl5pPr>
              <a:defRPr>
                <a:latin typeface="Lilita One" panose="02000000000000000000" pitchFamily="2" charset="0"/>
              </a:defRPr>
            </a:lvl5pPr>
          </a:lstStyle>
          <a:p>
            <a:pPr lvl="1"/>
            <a:r>
              <a:rPr lang="en-GB" dirty="0"/>
              <a:t>Text goes here</a:t>
            </a:r>
          </a:p>
        </p:txBody>
      </p:sp>
    </p:spTree>
    <p:extLst>
      <p:ext uri="{BB962C8B-B14F-4D97-AF65-F5344CB8AC3E}">
        <p14:creationId xmlns:p14="http://schemas.microsoft.com/office/powerpoint/2010/main" val="329517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01 Mindworks Title and Tabl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sp>
        <p:nvSpPr>
          <p:cNvPr id="14" name="Text Placeholder 2">
            <a:extLst>
              <a:ext uri="{FF2B5EF4-FFF2-40B4-BE49-F238E27FC236}">
                <a16:creationId xmlns:a16="http://schemas.microsoft.com/office/drawing/2014/main" id="{25FDD0F7-D21A-7A4E-811D-FFC396799841}"/>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9" name="Content Placeholder 2">
            <a:extLst>
              <a:ext uri="{FF2B5EF4-FFF2-40B4-BE49-F238E27FC236}">
                <a16:creationId xmlns:a16="http://schemas.microsoft.com/office/drawing/2014/main" id="{10A96CEF-A054-D04A-9385-0B402568C37A}"/>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59313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1 Mindworks Title and 2 Columns">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5" name="Picture 4">
            <a:extLst>
              <a:ext uri="{FF2B5EF4-FFF2-40B4-BE49-F238E27FC236}">
                <a16:creationId xmlns:a16="http://schemas.microsoft.com/office/drawing/2014/main" id="{1AA3EB94-4475-5E43-A7D1-C61A34FD3B80}"/>
              </a:ext>
            </a:extLst>
          </p:cNvPr>
          <p:cNvPicPr>
            <a:picLocks/>
          </p:cNvPicPr>
          <p:nvPr/>
        </p:nvPicPr>
        <p:blipFill>
          <a:blip r:embed="rId3"/>
          <a:stretch>
            <a:fillRect/>
          </a:stretch>
        </p:blipFill>
        <p:spPr>
          <a:xfrm rot="20696994" flipH="1">
            <a:off x="10351277" y="925857"/>
            <a:ext cx="1008873" cy="976211"/>
          </a:xfrm>
          <a:prstGeom prst="rect">
            <a:avLst/>
          </a:prstGeom>
        </p:spPr>
      </p:pic>
      <p:pic>
        <p:nvPicPr>
          <p:cNvPr id="10" name="Picture 9">
            <a:extLst>
              <a:ext uri="{FF2B5EF4-FFF2-40B4-BE49-F238E27FC236}">
                <a16:creationId xmlns:a16="http://schemas.microsoft.com/office/drawing/2014/main" id="{3A84B764-44EF-814A-88BC-05B8E2DE2920}"/>
              </a:ext>
            </a:extLst>
          </p:cNvPr>
          <p:cNvPicPr>
            <a:picLocks noChangeAspect="1"/>
          </p:cNvPicPr>
          <p:nvPr/>
        </p:nvPicPr>
        <p:blipFill rotWithShape="1">
          <a:blip r:embed="rId4"/>
          <a:srcRect t="32558"/>
          <a:stretch/>
        </p:blipFill>
        <p:spPr>
          <a:xfrm>
            <a:off x="44451" y="5207000"/>
            <a:ext cx="12103099" cy="1600200"/>
          </a:xfrm>
          <a:prstGeom prst="rect">
            <a:avLst/>
          </a:prstGeom>
        </p:spPr>
      </p:pic>
      <p:sp>
        <p:nvSpPr>
          <p:cNvPr id="7" name="Title 1">
            <a:extLst>
              <a:ext uri="{FF2B5EF4-FFF2-40B4-BE49-F238E27FC236}">
                <a16:creationId xmlns:a16="http://schemas.microsoft.com/office/drawing/2014/main" id="{647159D3-B413-0942-A1B4-E33735D46C03}"/>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8" name="Content Placeholder 2">
            <a:extLst>
              <a:ext uri="{FF2B5EF4-FFF2-40B4-BE49-F238E27FC236}">
                <a16:creationId xmlns:a16="http://schemas.microsoft.com/office/drawing/2014/main" id="{9528CB03-133E-D343-8206-2DA93F2772A4}"/>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1BBAFC8B-DB8B-1A49-8DB9-067DBC286A18}"/>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3211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2 Mindworks Title and Text Box">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10" name="Text Placeholder 2">
            <a:extLst>
              <a:ext uri="{FF2B5EF4-FFF2-40B4-BE49-F238E27FC236}">
                <a16:creationId xmlns:a16="http://schemas.microsoft.com/office/drawing/2014/main" id="{04D0AC2B-DBAE-D748-8811-415487044BEF}"/>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2" name="Text Placeholder 2">
            <a:extLst>
              <a:ext uri="{FF2B5EF4-FFF2-40B4-BE49-F238E27FC236}">
                <a16:creationId xmlns:a16="http://schemas.microsoft.com/office/drawing/2014/main" id="{043C4EE8-1D0B-9E45-99F5-48974BE33F09}"/>
              </a:ext>
            </a:extLst>
          </p:cNvPr>
          <p:cNvSpPr>
            <a:spLocks noGrp="1"/>
          </p:cNvSpPr>
          <p:nvPr>
            <p:ph type="body" sz="quarter" idx="10" hasCustomPrompt="1"/>
          </p:nvPr>
        </p:nvSpPr>
        <p:spPr>
          <a:xfrm>
            <a:off x="831850" y="2146473"/>
            <a:ext cx="10515600" cy="2514600"/>
          </a:xfrm>
          <a:prstGeom prst="rect">
            <a:avLst/>
          </a:prstGeom>
        </p:spPr>
        <p:txBody>
          <a:bodyPr/>
          <a:lstStyle>
            <a:lvl2pPr marL="457200" indent="0" algn="l">
              <a:buNone/>
              <a:defRPr>
                <a:solidFill>
                  <a:srgbClr val="403832"/>
                </a:solidFill>
                <a:latin typeface="Lilita One" panose="02000000000000000000" pitchFamily="2" charset="0"/>
              </a:defRPr>
            </a:lvl2pPr>
            <a:lvl3pPr>
              <a:defRPr>
                <a:latin typeface="Lilita One" panose="02000000000000000000" pitchFamily="2" charset="0"/>
              </a:defRPr>
            </a:lvl3pPr>
            <a:lvl4pPr>
              <a:defRPr>
                <a:latin typeface="Lilita One" panose="02000000000000000000" pitchFamily="2" charset="0"/>
              </a:defRPr>
            </a:lvl4pPr>
            <a:lvl5pPr>
              <a:defRPr>
                <a:latin typeface="Lilita One" panose="02000000000000000000" pitchFamily="2" charset="0"/>
              </a:defRPr>
            </a:lvl5pPr>
          </a:lstStyle>
          <a:p>
            <a:pPr lvl="1"/>
            <a:r>
              <a:rPr lang="en-GB" dirty="0"/>
              <a:t>Text goes here</a:t>
            </a:r>
          </a:p>
        </p:txBody>
      </p:sp>
    </p:spTree>
    <p:extLst>
      <p:ext uri="{BB962C8B-B14F-4D97-AF65-F5344CB8AC3E}">
        <p14:creationId xmlns:p14="http://schemas.microsoft.com/office/powerpoint/2010/main" val="241135840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02 Mindworks Title and Pictur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6" name="Title 1">
            <a:extLst>
              <a:ext uri="{FF2B5EF4-FFF2-40B4-BE49-F238E27FC236}">
                <a16:creationId xmlns:a16="http://schemas.microsoft.com/office/drawing/2014/main" id="{F8112555-E1C1-5741-9105-6C1D014812B1}"/>
              </a:ext>
            </a:extLst>
          </p:cNvPr>
          <p:cNvSpPr>
            <a:spLocks noGrp="1"/>
          </p:cNvSpPr>
          <p:nvPr>
            <p:ph type="title"/>
          </p:nvPr>
        </p:nvSpPr>
        <p:spPr>
          <a:xfrm>
            <a:off x="839788" y="457200"/>
            <a:ext cx="3932237" cy="1600200"/>
          </a:xfrm>
        </p:spPr>
        <p:txBody>
          <a:bodyPr anchor="b"/>
          <a:lstStyle>
            <a:lvl1pPr>
              <a:defRPr sz="3600">
                <a:solidFill>
                  <a:srgbClr val="538AA4"/>
                </a:solidFill>
                <a:latin typeface="Lilita One" panose="02000000000000000000" pitchFamily="2" charset="0"/>
              </a:defRPr>
            </a:lvl1pPr>
          </a:lstStyle>
          <a:p>
            <a:r>
              <a:rPr lang="en-US"/>
              <a:t>Click to edit Master title style</a:t>
            </a:r>
            <a:endParaRPr lang="en-US" dirty="0"/>
          </a:p>
        </p:txBody>
      </p:sp>
      <p:sp>
        <p:nvSpPr>
          <p:cNvPr id="7" name="Picture Placeholder 2">
            <a:extLst>
              <a:ext uri="{FF2B5EF4-FFF2-40B4-BE49-F238E27FC236}">
                <a16:creationId xmlns:a16="http://schemas.microsoft.com/office/drawing/2014/main" id="{072FC726-FECA-B746-B01E-12FB8618AE51}"/>
              </a:ext>
            </a:extLst>
          </p:cNvPr>
          <p:cNvSpPr>
            <a:spLocks noGrp="1"/>
          </p:cNvSpPr>
          <p:nvPr>
            <p:ph type="pic" idx="1"/>
          </p:nvPr>
        </p:nvSpPr>
        <p:spPr>
          <a:xfrm>
            <a:off x="5183188" y="987425"/>
            <a:ext cx="6172200" cy="4873625"/>
          </a:xfrm>
        </p:spPr>
        <p:txBody>
          <a:bodyPr/>
          <a:lstStyle>
            <a:lvl1pPr marL="0" indent="0">
              <a:buNone/>
              <a:defRPr sz="3200" b="0" i="0">
                <a:latin typeface="Lilita One"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a:extLst>
              <a:ext uri="{FF2B5EF4-FFF2-40B4-BE49-F238E27FC236}">
                <a16:creationId xmlns:a16="http://schemas.microsoft.com/office/drawing/2014/main" id="{71D539C9-6388-C048-AD32-B35EAB826949}"/>
              </a:ext>
            </a:extLst>
          </p:cNvPr>
          <p:cNvSpPr>
            <a:spLocks noGrp="1"/>
          </p:cNvSpPr>
          <p:nvPr>
            <p:ph type="body" sz="half" idx="2"/>
          </p:nvPr>
        </p:nvSpPr>
        <p:spPr>
          <a:xfrm>
            <a:off x="839788" y="2057400"/>
            <a:ext cx="3932237" cy="3811588"/>
          </a:xfrm>
        </p:spPr>
        <p:txBody>
          <a:bodyPr/>
          <a:lstStyle>
            <a:lvl1pPr marL="0" indent="0">
              <a:buNone/>
              <a:defRPr sz="1600">
                <a:solidFill>
                  <a:srgbClr val="403832"/>
                </a:solidFill>
                <a:latin typeface="Lilita One"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24899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2 Mindworks Title and Tabl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10" name="Text Placeholder 2">
            <a:extLst>
              <a:ext uri="{FF2B5EF4-FFF2-40B4-BE49-F238E27FC236}">
                <a16:creationId xmlns:a16="http://schemas.microsoft.com/office/drawing/2014/main" id="{97D75EAA-7721-9D43-A8AF-29B8E15B1FEF}"/>
              </a:ext>
            </a:extLst>
          </p:cNvPr>
          <p:cNvSpPr>
            <a:spLocks noGrp="1"/>
          </p:cNvSpPr>
          <p:nvPr>
            <p:ph type="body" idx="1" hasCustomPrompt="1"/>
          </p:nvPr>
        </p:nvSpPr>
        <p:spPr>
          <a:xfrm>
            <a:off x="831850" y="1130161"/>
            <a:ext cx="10515600" cy="525020"/>
          </a:xfrm>
          <a:prstGeom prst="rect">
            <a:avLst/>
          </a:prstGeom>
        </p:spPr>
        <p:txBody>
          <a:bodyPr/>
          <a:lstStyle>
            <a:lvl1pPr marL="0" indent="0" algn="ctr">
              <a:buNone/>
              <a:defRPr sz="4000">
                <a:solidFill>
                  <a:srgbClr val="538AA4"/>
                </a:solidFill>
                <a:latin typeface="Lilita On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here</a:t>
            </a:r>
          </a:p>
        </p:txBody>
      </p:sp>
      <p:sp>
        <p:nvSpPr>
          <p:cNvPr id="12" name="Content Placeholder 2">
            <a:extLst>
              <a:ext uri="{FF2B5EF4-FFF2-40B4-BE49-F238E27FC236}">
                <a16:creationId xmlns:a16="http://schemas.microsoft.com/office/drawing/2014/main" id="{0CB271D2-B8D5-CE49-98F4-3B4F03B165C9}"/>
              </a:ext>
            </a:extLst>
          </p:cNvPr>
          <p:cNvSpPr>
            <a:spLocks noGrp="1"/>
          </p:cNvSpPr>
          <p:nvPr>
            <p:ph sz="half" idx="11"/>
          </p:nvPr>
        </p:nvSpPr>
        <p:spPr>
          <a:xfrm>
            <a:off x="838200" y="2142681"/>
            <a:ext cx="10509250" cy="2699010"/>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06425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02 Mindworks Title and 2 Columns">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5E25E-6605-8448-B8A9-153E096C3639}"/>
              </a:ext>
            </a:extLst>
          </p:cNvPr>
          <p:cNvPicPr>
            <a:picLocks noChangeAspect="1"/>
          </p:cNvPicPr>
          <p:nvPr/>
        </p:nvPicPr>
        <p:blipFill>
          <a:blip r:embed="rId2"/>
          <a:stretch>
            <a:fillRect/>
          </a:stretch>
        </p:blipFill>
        <p:spPr>
          <a:xfrm>
            <a:off x="0" y="0"/>
            <a:ext cx="12192000" cy="434566"/>
          </a:xfrm>
          <a:prstGeom prst="rect">
            <a:avLst/>
          </a:prstGeom>
        </p:spPr>
      </p:pic>
      <p:pic>
        <p:nvPicPr>
          <p:cNvPr id="8" name="Picture 7">
            <a:extLst>
              <a:ext uri="{FF2B5EF4-FFF2-40B4-BE49-F238E27FC236}">
                <a16:creationId xmlns:a16="http://schemas.microsoft.com/office/drawing/2014/main" id="{B178085B-DFE1-5640-A664-EBC3917A67C7}"/>
              </a:ext>
            </a:extLst>
          </p:cNvPr>
          <p:cNvPicPr>
            <a:picLocks noChangeAspect="1"/>
          </p:cNvPicPr>
          <p:nvPr/>
        </p:nvPicPr>
        <p:blipFill>
          <a:blip r:embed="rId3"/>
          <a:srcRect/>
          <a:stretch/>
        </p:blipFill>
        <p:spPr>
          <a:xfrm>
            <a:off x="1" y="5853669"/>
            <a:ext cx="12191998" cy="1004331"/>
          </a:xfrm>
          <a:prstGeom prst="rect">
            <a:avLst/>
          </a:prstGeom>
        </p:spPr>
      </p:pic>
      <p:sp>
        <p:nvSpPr>
          <p:cNvPr id="10" name="Title 1">
            <a:extLst>
              <a:ext uri="{FF2B5EF4-FFF2-40B4-BE49-F238E27FC236}">
                <a16:creationId xmlns:a16="http://schemas.microsoft.com/office/drawing/2014/main" id="{4753FD1C-51C3-744E-9D12-22F00C73257D}"/>
              </a:ext>
            </a:extLst>
          </p:cNvPr>
          <p:cNvSpPr>
            <a:spLocks noGrp="1"/>
          </p:cNvSpPr>
          <p:nvPr>
            <p:ph type="title" hasCustomPrompt="1"/>
          </p:nvPr>
        </p:nvSpPr>
        <p:spPr>
          <a:xfrm>
            <a:off x="838200" y="681037"/>
            <a:ext cx="10515600" cy="1009651"/>
          </a:xfrm>
          <a:prstGeom prst="rect">
            <a:avLst/>
          </a:prstGeom>
        </p:spPr>
        <p:txBody>
          <a:bodyPr/>
          <a:lstStyle>
            <a:lvl1pPr>
              <a:defRPr>
                <a:solidFill>
                  <a:srgbClr val="99509A"/>
                </a:solidFill>
                <a:latin typeface="Lilita One" panose="02000000000000000000" pitchFamily="2" charset="0"/>
              </a:defRPr>
            </a:lvl1pPr>
          </a:lstStyle>
          <a:p>
            <a:pPr lvl="0"/>
            <a:r>
              <a:rPr lang="en-GB" dirty="0"/>
              <a:t>Title here</a:t>
            </a:r>
          </a:p>
        </p:txBody>
      </p:sp>
      <p:sp>
        <p:nvSpPr>
          <p:cNvPr id="12" name="Content Placeholder 2">
            <a:extLst>
              <a:ext uri="{FF2B5EF4-FFF2-40B4-BE49-F238E27FC236}">
                <a16:creationId xmlns:a16="http://schemas.microsoft.com/office/drawing/2014/main" id="{FFAB0043-8268-C746-A3E3-552813929BC2}"/>
              </a:ext>
            </a:extLst>
          </p:cNvPr>
          <p:cNvSpPr>
            <a:spLocks noGrp="1"/>
          </p:cNvSpPr>
          <p:nvPr>
            <p:ph sz="half" idx="1"/>
          </p:nvPr>
        </p:nvSpPr>
        <p:spPr>
          <a:xfrm>
            <a:off x="838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5AC5B555-78CF-D543-B2E4-6CD9E25013E4}"/>
              </a:ext>
            </a:extLst>
          </p:cNvPr>
          <p:cNvSpPr>
            <a:spLocks noGrp="1"/>
          </p:cNvSpPr>
          <p:nvPr>
            <p:ph sz="half" idx="2"/>
          </p:nvPr>
        </p:nvSpPr>
        <p:spPr>
          <a:xfrm>
            <a:off x="6172200" y="1825625"/>
            <a:ext cx="5181600" cy="4351338"/>
          </a:xfrm>
          <a:prstGeom prst="rect">
            <a:avLst/>
          </a:prstGeom>
        </p:spPr>
        <p:txBody>
          <a:bodyPr/>
          <a:lstStyle>
            <a:lvl1pPr>
              <a:defRPr>
                <a:solidFill>
                  <a:srgbClr val="403832"/>
                </a:solidFill>
                <a:latin typeface="Lilita One" panose="02000000000000000000" pitchFamily="2" charset="0"/>
              </a:defRPr>
            </a:lvl1pPr>
            <a:lvl2pPr>
              <a:defRPr>
                <a:solidFill>
                  <a:srgbClr val="403832"/>
                </a:solidFill>
                <a:latin typeface="Lilita One" panose="02000000000000000000" pitchFamily="2" charset="0"/>
              </a:defRPr>
            </a:lvl2pPr>
            <a:lvl3pPr>
              <a:defRPr>
                <a:solidFill>
                  <a:srgbClr val="403832"/>
                </a:solidFill>
                <a:latin typeface="Lilita One" panose="02000000000000000000" pitchFamily="2" charset="0"/>
              </a:defRPr>
            </a:lvl3pPr>
            <a:lvl4pPr>
              <a:defRPr>
                <a:solidFill>
                  <a:srgbClr val="403832"/>
                </a:solidFill>
                <a:latin typeface="Lilita One" panose="02000000000000000000" pitchFamily="2" charset="0"/>
              </a:defRPr>
            </a:lvl4pPr>
            <a:lvl5pPr>
              <a:defRPr>
                <a:solidFill>
                  <a:srgbClr val="403832"/>
                </a:solidFill>
                <a:latin typeface="Lilita One"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74072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9529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42" r:id="rId19"/>
    <p:sldLayoutId id="2147483744" r:id="rId20"/>
    <p:sldLayoutId id="2147483746" r:id="rId21"/>
    <p:sldLayoutId id="2147483747" r:id="rId22"/>
    <p:sldLayoutId id="2147483748" r:id="rId23"/>
    <p:sldLayoutId id="2147483750" r:id="rId24"/>
    <p:sldLayoutId id="2147483751" r:id="rId25"/>
    <p:sldLayoutId id="2147483680" r:id="rId26"/>
    <p:sldLayoutId id="2147483697" r:id="rId27"/>
    <p:sldLayoutId id="2147483699" r:id="rId28"/>
    <p:sldLayoutId id="2147483650" r:id="rId29"/>
    <p:sldLayoutId id="214748370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hyperlink" Target="https://www.mindworks-surrey.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hyperlink" Target="tel:08009154644" TargetMode="External"/><Relationship Id="rId1" Type="http://schemas.openxmlformats.org/officeDocument/2006/relationships/slideLayout" Target="../slideLayouts/slideLayout27.xml"/><Relationship Id="rId4" Type="http://schemas.openxmlformats.org/officeDocument/2006/relationships/image" Target="../media/image47.emf"/></Relationships>
</file>

<file path=ppt/slides/_rels/slide43.xml.rels><?xml version="1.0" encoding="UTF-8" standalone="yes"?>
<Relationships xmlns="http://schemas.openxmlformats.org/package/2006/relationships"><Relationship Id="rId8" Type="http://schemas.openxmlformats.org/officeDocument/2006/relationships/hyperlink" Target="https://www.littleparachutes.com/" TargetMode="External"/><Relationship Id="rId3" Type="http://schemas.openxmlformats.org/officeDocument/2006/relationships/hyperlink" Target="http://www.ocdaction.org.uk/" TargetMode="External"/><Relationship Id="rId7" Type="http://schemas.openxmlformats.org/officeDocument/2006/relationships/hyperlink" Target="https://www.surreylocaloffer.org.uk/parents-and-carers/education-and-training/ebsna" TargetMode="External"/><Relationship Id="rId2" Type="http://schemas.openxmlformats.org/officeDocument/2006/relationships/hyperlink" Target="http://www.youngminds.org.uk/" TargetMode="External"/><Relationship Id="rId1" Type="http://schemas.openxmlformats.org/officeDocument/2006/relationships/slideLayout" Target="../slideLayouts/slideLayout4.xml"/><Relationship Id="rId6" Type="http://schemas.openxmlformats.org/officeDocument/2006/relationships/hyperlink" Target="https://www.youngminds.org.uk/parent/parents-a-z-mental-health-guide/school-anxiety-and-refusal/?gad_source=1&amp;gclid=EAIaIQobChMIpcSS0o6XhAMVtpxQBh0E_gCTEAAYASAAEgIOM_D_BwE" TargetMode="External"/><Relationship Id="rId5" Type="http://schemas.openxmlformats.org/officeDocument/2006/relationships/hyperlink" Target="https://weheartcbt.com/for-parents" TargetMode="External"/><Relationship Id="rId4" Type="http://schemas.openxmlformats.org/officeDocument/2006/relationships/hyperlink" Target="https://www.anxietycanada.co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familyinformationdirectory.surreycc.gov.uk/kb5/surrey/fsd/service.page?id=Pm29FOoZKds" TargetMode="External"/><Relationship Id="rId2" Type="http://schemas.openxmlformats.org/officeDocument/2006/relationships/hyperlink" Target="https://www.surreycc.gov.uk/schools-and-learning/adult-learning/courses/search?category=FAMLRN&amp;subCategory=WIDERFAMPA" TargetMode="External"/><Relationship Id="rId1" Type="http://schemas.openxmlformats.org/officeDocument/2006/relationships/slideLayout" Target="../slideLayouts/slideLayout4.xml"/><Relationship Id="rId4" Type="http://schemas.openxmlformats.org/officeDocument/2006/relationships/hyperlink" Target="https://www.barnardos.org.uk/get-support/services/surrey-positive-parenting-servic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mindmattersnhs.co.uk/" TargetMode="External"/><Relationship Id="rId2" Type="http://schemas.openxmlformats.org/officeDocument/2006/relationships/hyperlink" Target="https://www.cruse.org.uk/" TargetMode="External"/><Relationship Id="rId1" Type="http://schemas.openxmlformats.org/officeDocument/2006/relationships/slideLayout" Target="../slideLayouts/slideLayout9.xml"/><Relationship Id="rId5" Type="http://schemas.openxmlformats.org/officeDocument/2006/relationships/hyperlink" Target="https://www.qwell.io/" TargetMode="External"/><Relationship Id="rId4" Type="http://schemas.openxmlformats.org/officeDocument/2006/relationships/hyperlink" Target="https://www.samaritans.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F69270D-6A0F-42ED-9B1F-80330C281BE9}"/>
              </a:ext>
            </a:extLst>
          </p:cNvPr>
          <p:cNvSpPr txBox="1">
            <a:spLocks/>
          </p:cNvSpPr>
          <p:nvPr/>
        </p:nvSpPr>
        <p:spPr>
          <a:xfrm>
            <a:off x="1721734" y="2389822"/>
            <a:ext cx="8497304" cy="1947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7030A0"/>
                </a:solidFill>
                <a:latin typeface="Calibri" panose="020F0502020204030204" pitchFamily="34" charset="0"/>
                <a:cs typeface="Calibri" panose="020F0502020204030204" pitchFamily="34" charset="0"/>
              </a:rPr>
              <a:t>Anxiety Presentation </a:t>
            </a:r>
          </a:p>
          <a:p>
            <a:pPr algn="ctr"/>
            <a:r>
              <a:rPr lang="en-GB" sz="4000" b="1" dirty="0">
                <a:solidFill>
                  <a:srgbClr val="7030A0"/>
                </a:solidFill>
                <a:latin typeface="Calibri" panose="020F0502020204030204" pitchFamily="34" charset="0"/>
                <a:cs typeface="Calibri" panose="020F0502020204030204" pitchFamily="34" charset="0"/>
              </a:rPr>
              <a:t>for parents/carers of children in Primary school setting:</a:t>
            </a:r>
            <a:br>
              <a:rPr lang="en-GB" sz="4000" b="1" dirty="0">
                <a:solidFill>
                  <a:srgbClr val="7030A0"/>
                </a:solidFill>
                <a:latin typeface="Calibri" panose="020F0502020204030204" pitchFamily="34" charset="0"/>
                <a:cs typeface="Calibri" panose="020F0502020204030204" pitchFamily="34" charset="0"/>
              </a:rPr>
            </a:br>
            <a:endParaRPr lang="en-GB" sz="4000" b="1" dirty="0">
              <a:solidFill>
                <a:srgbClr val="7030A0"/>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3FD7A210-9B1E-4858-860C-9948E86286CA}"/>
              </a:ext>
            </a:extLst>
          </p:cNvPr>
          <p:cNvSpPr txBox="1">
            <a:spLocks/>
          </p:cNvSpPr>
          <p:nvPr/>
        </p:nvSpPr>
        <p:spPr>
          <a:xfrm>
            <a:off x="855906" y="4139513"/>
            <a:ext cx="2505132" cy="169022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Calibri" panose="020F0502020204030204" pitchFamily="34" charset="0"/>
                <a:cs typeface="Calibri" panose="020F0502020204030204" pitchFamily="34" charset="0"/>
              </a:rPr>
              <a:t>Nikki Brunton-Smith</a:t>
            </a:r>
            <a:r>
              <a:rPr lang="en-GB" sz="3200" b="1" dirty="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a:p>
            <a:pPr marL="0" indent="0">
              <a:buNone/>
            </a:pPr>
            <a:r>
              <a:rPr lang="en-GB" sz="2000" b="1" dirty="0">
                <a:solidFill>
                  <a:schemeClr val="bg2">
                    <a:lumMod val="50000"/>
                  </a:schemeClr>
                </a:solidFill>
                <a:latin typeface="Calibri" panose="020F0502020204030204" pitchFamily="34" charset="0"/>
                <a:cs typeface="Calibri" panose="020F0502020204030204" pitchFamily="34" charset="0"/>
              </a:rPr>
              <a:t>Primary Mental Health Worker</a:t>
            </a:r>
          </a:p>
          <a:p>
            <a:pPr marL="0" indent="0">
              <a:buNone/>
            </a:pPr>
            <a:r>
              <a:rPr lang="en-GB" sz="2000" b="1" dirty="0">
                <a:solidFill>
                  <a:schemeClr val="bg2">
                    <a:lumMod val="50000"/>
                  </a:schemeClr>
                </a:solidFill>
                <a:latin typeface="Calibri" panose="020F0502020204030204" pitchFamily="34" charset="0"/>
                <a:cs typeface="Calibri" panose="020F0502020204030204" pitchFamily="34" charset="0"/>
              </a:rPr>
              <a:t>Updated September 2024</a:t>
            </a:r>
          </a:p>
          <a:p>
            <a:endParaRPr lang="en-GB" sz="2400" dirty="0">
              <a:latin typeface="Lilita One" panose="02000000000000000000"/>
              <a:cs typeface="Calibri" panose="020F0502020204030204" pitchFamily="34" charset="0"/>
            </a:endParaRPr>
          </a:p>
          <a:p>
            <a:endParaRPr lang="en-GB" sz="2400" dirty="0">
              <a:latin typeface="Lilita One" panose="02000000000000000000"/>
              <a:cs typeface="Calibri" panose="020F0502020204030204" pitchFamily="34" charset="0"/>
            </a:endParaRPr>
          </a:p>
          <a:p>
            <a:endParaRPr lang="en-GB" dirty="0">
              <a:latin typeface="Lilita One" panose="02000000000000000000"/>
              <a:cs typeface="Calibri" panose="020F0502020204030204" pitchFamily="34" charset="0"/>
            </a:endParaRPr>
          </a:p>
          <a:p>
            <a:endParaRPr lang="en-GB" dirty="0">
              <a:latin typeface="Lilita One" panose="02000000000000000000"/>
              <a:cs typeface="Calibri" panose="020F0502020204030204" pitchFamily="34" charset="0"/>
            </a:endParaRPr>
          </a:p>
          <a:p>
            <a:pPr marL="0" indent="0">
              <a:buFont typeface="Arial" panose="020B0604020202020204" pitchFamily="34" charset="0"/>
              <a:buNone/>
            </a:pPr>
            <a:endParaRPr lang="en-GB" dirty="0">
              <a:latin typeface="Lilita One" panose="02000000000000000000"/>
              <a:cs typeface="Calibri" panose="020F0502020204030204" pitchFamily="34" charset="0"/>
            </a:endParaRPr>
          </a:p>
          <a:p>
            <a:endParaRPr lang="en-GB" dirty="0">
              <a:latin typeface="Lilita One" panose="0200000000000000000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FF4F889-20CD-4382-9018-A23992886F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67545" y="1542097"/>
            <a:ext cx="2383790" cy="847725"/>
          </a:xfrm>
          <a:prstGeom prst="rect">
            <a:avLst/>
          </a:prstGeom>
          <a:noFill/>
        </p:spPr>
      </p:pic>
    </p:spTree>
    <p:extLst>
      <p:ext uri="{BB962C8B-B14F-4D97-AF65-F5344CB8AC3E}">
        <p14:creationId xmlns:p14="http://schemas.microsoft.com/office/powerpoint/2010/main" val="204303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381C0-648C-47B2-B291-8D619F87AF0B}"/>
              </a:ext>
            </a:extLst>
          </p:cNvPr>
          <p:cNvSpPr>
            <a:spLocks noGrp="1"/>
          </p:cNvSpPr>
          <p:nvPr>
            <p:ph type="body" idx="1"/>
          </p:nvPr>
        </p:nvSpPr>
        <p:spPr>
          <a:xfrm>
            <a:off x="831850" y="284205"/>
            <a:ext cx="10515600" cy="852617"/>
          </a:xfrm>
        </p:spPr>
        <p:txBody>
          <a:bodyPr/>
          <a:lstStyle/>
          <a:p>
            <a:r>
              <a:rPr lang="en-GB" b="1" u="sng" dirty="0">
                <a:solidFill>
                  <a:schemeClr val="tx1"/>
                </a:solidFill>
                <a:latin typeface="Calibri" panose="020F0502020204030204" pitchFamily="34" charset="0"/>
                <a:cs typeface="Calibri" panose="020F0502020204030204" pitchFamily="34" charset="0"/>
              </a:rPr>
              <a:t>How does anxiety present?</a:t>
            </a:r>
          </a:p>
        </p:txBody>
      </p:sp>
      <p:sp>
        <p:nvSpPr>
          <p:cNvPr id="3" name="Text Placeholder 2">
            <a:extLst>
              <a:ext uri="{FF2B5EF4-FFF2-40B4-BE49-F238E27FC236}">
                <a16:creationId xmlns:a16="http://schemas.microsoft.com/office/drawing/2014/main" id="{B478C7C4-A099-4E91-A8CA-341F4EBEC5F1}"/>
              </a:ext>
            </a:extLst>
          </p:cNvPr>
          <p:cNvSpPr>
            <a:spLocks noGrp="1"/>
          </p:cNvSpPr>
          <p:nvPr>
            <p:ph type="body" sz="quarter" idx="10"/>
          </p:nvPr>
        </p:nvSpPr>
        <p:spPr>
          <a:xfrm>
            <a:off x="399364" y="1136822"/>
            <a:ext cx="10515600" cy="1383956"/>
          </a:xfrm>
        </p:spPr>
        <p:txBody>
          <a:bodyPr/>
          <a:lstStyle/>
          <a:p>
            <a:r>
              <a:rPr lang="en-GB" b="1" dirty="0">
                <a:latin typeface="Calibri" pitchFamily="34" charset="0"/>
              </a:rPr>
              <a:t>Children are often not able to verbalise that they feel anxious, but will highlight and get investigated for physical symptoms</a:t>
            </a:r>
          </a:p>
          <a:p>
            <a:r>
              <a:rPr lang="en-GB" b="1" dirty="0">
                <a:latin typeface="Calibri" pitchFamily="34" charset="0"/>
              </a:rPr>
              <a:t>Common physical symptoms: </a:t>
            </a:r>
          </a:p>
          <a:p>
            <a:pPr lvl="1"/>
            <a:r>
              <a:rPr lang="en-GB" dirty="0">
                <a:latin typeface="Calibri" pitchFamily="34" charset="0"/>
              </a:rPr>
              <a:t>Upset tummy/stomach pains</a:t>
            </a:r>
          </a:p>
          <a:p>
            <a:pPr lvl="1"/>
            <a:r>
              <a:rPr lang="en-GB" dirty="0">
                <a:latin typeface="Calibri" pitchFamily="34" charset="0"/>
              </a:rPr>
              <a:t>Headaches</a:t>
            </a:r>
            <a:endParaRPr lang="en-GB" b="1" dirty="0">
              <a:latin typeface="Calibri" pitchFamily="34" charset="0"/>
            </a:endParaRPr>
          </a:p>
          <a:p>
            <a:pPr lvl="1"/>
            <a:r>
              <a:rPr lang="en-GB" dirty="0">
                <a:latin typeface="Calibri" pitchFamily="34" charset="0"/>
              </a:rPr>
              <a:t>Trembling</a:t>
            </a:r>
          </a:p>
          <a:p>
            <a:pPr lvl="1"/>
            <a:r>
              <a:rPr lang="en-GB" dirty="0">
                <a:latin typeface="Calibri" pitchFamily="34" charset="0"/>
              </a:rPr>
              <a:t>Shaking</a:t>
            </a:r>
          </a:p>
          <a:p>
            <a:pPr lvl="1"/>
            <a:r>
              <a:rPr lang="en-GB" dirty="0">
                <a:latin typeface="Calibri" pitchFamily="34" charset="0"/>
              </a:rPr>
              <a:t>Perspiring</a:t>
            </a:r>
          </a:p>
          <a:p>
            <a:pPr lvl="1"/>
            <a:r>
              <a:rPr lang="en-GB" dirty="0">
                <a:latin typeface="Calibri" pitchFamily="34" charset="0"/>
              </a:rPr>
              <a:t>Shortness of breath</a:t>
            </a:r>
          </a:p>
          <a:p>
            <a:pPr lvl="1"/>
            <a:r>
              <a:rPr lang="en-GB" dirty="0">
                <a:latin typeface="Calibri" pitchFamily="34" charset="0"/>
              </a:rPr>
              <a:t>Dizziness</a:t>
            </a:r>
          </a:p>
          <a:p>
            <a:endParaRPr lang="en-GB" dirty="0"/>
          </a:p>
        </p:txBody>
      </p:sp>
      <p:sp>
        <p:nvSpPr>
          <p:cNvPr id="5" name="TextBox 4">
            <a:extLst>
              <a:ext uri="{FF2B5EF4-FFF2-40B4-BE49-F238E27FC236}">
                <a16:creationId xmlns:a16="http://schemas.microsoft.com/office/drawing/2014/main" id="{BA1C377B-CAD0-4DFD-A21A-FCD237B0A1AB}"/>
              </a:ext>
            </a:extLst>
          </p:cNvPr>
          <p:cNvSpPr txBox="1"/>
          <p:nvPr/>
        </p:nvSpPr>
        <p:spPr>
          <a:xfrm>
            <a:off x="6474941" y="2372498"/>
            <a:ext cx="5304995" cy="3600986"/>
          </a:xfrm>
          <a:prstGeom prst="rect">
            <a:avLst/>
          </a:prstGeom>
          <a:noFill/>
        </p:spPr>
        <p:txBody>
          <a:bodyPr wrap="square" rtlCol="0">
            <a:spAutoFit/>
          </a:bodyPr>
          <a:lstStyle/>
          <a:p>
            <a:pPr lvl="1">
              <a:spcBef>
                <a:spcPts val="600"/>
              </a:spcBef>
              <a:spcAft>
                <a:spcPts val="600"/>
              </a:spcAft>
            </a:pPr>
            <a:r>
              <a:rPr lang="en-GB" sz="2400" dirty="0">
                <a:latin typeface="Calibri" pitchFamily="34" charset="0"/>
              </a:rPr>
              <a:t>Chest pain</a:t>
            </a:r>
          </a:p>
          <a:p>
            <a:pPr lvl="1">
              <a:spcBef>
                <a:spcPts val="600"/>
              </a:spcBef>
              <a:spcAft>
                <a:spcPts val="600"/>
              </a:spcAft>
            </a:pPr>
            <a:r>
              <a:rPr lang="en-GB" sz="2400" dirty="0">
                <a:latin typeface="Calibri" pitchFamily="34" charset="0"/>
              </a:rPr>
              <a:t>Flushing</a:t>
            </a:r>
          </a:p>
          <a:p>
            <a:pPr lvl="1">
              <a:spcBef>
                <a:spcPts val="600"/>
              </a:spcBef>
              <a:spcAft>
                <a:spcPts val="600"/>
              </a:spcAft>
            </a:pPr>
            <a:r>
              <a:rPr lang="en-GB" sz="2400" dirty="0">
                <a:latin typeface="Calibri" pitchFamily="34" charset="0"/>
              </a:rPr>
              <a:t>Feeling sick</a:t>
            </a:r>
          </a:p>
          <a:p>
            <a:pPr lvl="1">
              <a:spcBef>
                <a:spcPts val="600"/>
              </a:spcBef>
              <a:spcAft>
                <a:spcPts val="600"/>
              </a:spcAft>
            </a:pPr>
            <a:r>
              <a:rPr lang="en-GB" sz="2400" dirty="0">
                <a:latin typeface="Calibri" pitchFamily="34" charset="0"/>
              </a:rPr>
              <a:t>Wanting to go to the  toilet a lot</a:t>
            </a:r>
          </a:p>
          <a:p>
            <a:pPr lvl="1">
              <a:spcBef>
                <a:spcPts val="600"/>
              </a:spcBef>
              <a:spcAft>
                <a:spcPts val="600"/>
              </a:spcAft>
            </a:pPr>
            <a:r>
              <a:rPr lang="en-GB" sz="2400" dirty="0">
                <a:latin typeface="Calibri" pitchFamily="34" charset="0"/>
              </a:rPr>
              <a:t>Vomiting/diarrhoea</a:t>
            </a:r>
          </a:p>
          <a:p>
            <a:pPr lvl="1">
              <a:spcBef>
                <a:spcPts val="600"/>
              </a:spcBef>
              <a:spcAft>
                <a:spcPts val="600"/>
              </a:spcAft>
            </a:pPr>
            <a:r>
              <a:rPr lang="en-GB" sz="2400" dirty="0">
                <a:latin typeface="Calibri" pitchFamily="34" charset="0"/>
              </a:rPr>
              <a:t>Stiff muscles/tension</a:t>
            </a:r>
          </a:p>
          <a:p>
            <a:pPr lvl="1">
              <a:spcBef>
                <a:spcPts val="600"/>
              </a:spcBef>
              <a:spcAft>
                <a:spcPts val="600"/>
              </a:spcAft>
            </a:pPr>
            <a:r>
              <a:rPr lang="en-GB" sz="2400" dirty="0">
                <a:latin typeface="Calibri" pitchFamily="34" charset="0"/>
              </a:rPr>
              <a:t>Reported sleep problems.</a:t>
            </a:r>
          </a:p>
        </p:txBody>
      </p:sp>
      <p:pic>
        <p:nvPicPr>
          <p:cNvPr id="8" name="Picture 7" descr="A picture containing clipart&#10;&#10;Description automatically generated">
            <a:extLst>
              <a:ext uri="{FF2B5EF4-FFF2-40B4-BE49-F238E27FC236}">
                <a16:creationId xmlns:a16="http://schemas.microsoft.com/office/drawing/2014/main" id="{3981B16F-B2FF-4E03-9C43-041C00F88DDA}"/>
              </a:ext>
            </a:extLst>
          </p:cNvPr>
          <p:cNvPicPr>
            <a:picLocks noChangeAspect="1"/>
          </p:cNvPicPr>
          <p:nvPr/>
        </p:nvPicPr>
        <p:blipFill>
          <a:blip r:embed="rId3"/>
          <a:stretch>
            <a:fillRect/>
          </a:stretch>
        </p:blipFill>
        <p:spPr>
          <a:xfrm>
            <a:off x="4590945" y="3002691"/>
            <a:ext cx="1807780" cy="3188487"/>
          </a:xfrm>
          <a:prstGeom prst="rect">
            <a:avLst/>
          </a:prstGeom>
        </p:spPr>
      </p:pic>
    </p:spTree>
    <p:extLst>
      <p:ext uri="{BB962C8B-B14F-4D97-AF65-F5344CB8AC3E}">
        <p14:creationId xmlns:p14="http://schemas.microsoft.com/office/powerpoint/2010/main" val="401043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D31C-1B09-4A3E-8A8D-B20B06A72163}"/>
              </a:ext>
            </a:extLst>
          </p:cNvPr>
          <p:cNvSpPr>
            <a:spLocks noGrp="1"/>
          </p:cNvSpPr>
          <p:nvPr>
            <p:ph type="body" idx="1"/>
          </p:nvPr>
        </p:nvSpPr>
        <p:spPr>
          <a:xfrm>
            <a:off x="831850" y="395416"/>
            <a:ext cx="10515600" cy="1259765"/>
          </a:xfrm>
        </p:spPr>
        <p:txBody>
          <a:bodyPr/>
          <a:lstStyle/>
          <a:p>
            <a:r>
              <a:rPr lang="en-GB" b="1" u="sng" dirty="0">
                <a:solidFill>
                  <a:schemeClr val="tx1"/>
                </a:solidFill>
                <a:latin typeface="Calibri" panose="020F0502020204030204" pitchFamily="34" charset="0"/>
                <a:cs typeface="Calibri" panose="020F0502020204030204" pitchFamily="34" charset="0"/>
              </a:rPr>
              <a:t>Additional signs that can be seen in the younger child</a:t>
            </a:r>
          </a:p>
        </p:txBody>
      </p:sp>
      <p:sp>
        <p:nvSpPr>
          <p:cNvPr id="3" name="Text Placeholder 2">
            <a:extLst>
              <a:ext uri="{FF2B5EF4-FFF2-40B4-BE49-F238E27FC236}">
                <a16:creationId xmlns:a16="http://schemas.microsoft.com/office/drawing/2014/main" id="{E12C317B-9CB2-469A-A2E1-856CF033D09D}"/>
              </a:ext>
            </a:extLst>
          </p:cNvPr>
          <p:cNvSpPr>
            <a:spLocks noGrp="1"/>
          </p:cNvSpPr>
          <p:nvPr>
            <p:ph type="body" sz="quarter" idx="10"/>
          </p:nvPr>
        </p:nvSpPr>
        <p:spPr>
          <a:xfrm>
            <a:off x="831850" y="1519881"/>
            <a:ext cx="4864615" cy="3141192"/>
          </a:xfrm>
        </p:spPr>
        <p:txBody>
          <a:bodyPr/>
          <a:lstStyle/>
          <a:p>
            <a:pPr marL="0" indent="0">
              <a:buNone/>
            </a:pPr>
            <a:r>
              <a:rPr lang="en-GB" sz="2800" b="1" dirty="0">
                <a:latin typeface="Calibri" panose="020F0502020204030204" pitchFamily="34" charset="0"/>
                <a:cs typeface="Calibri" panose="020F0502020204030204" pitchFamily="34" charset="0"/>
              </a:rPr>
              <a:t>They might include….</a:t>
            </a:r>
          </a:p>
          <a:p>
            <a:r>
              <a:rPr lang="en-GB" sz="2800" dirty="0">
                <a:latin typeface="Calibri" panose="020F0502020204030204" pitchFamily="34" charset="0"/>
                <a:cs typeface="Calibri" panose="020F0502020204030204" pitchFamily="34" charset="0"/>
              </a:rPr>
              <a:t>Avoidance , crying, clingy, </a:t>
            </a:r>
          </a:p>
          <a:p>
            <a:r>
              <a:rPr lang="en-GB" sz="2800" dirty="0">
                <a:latin typeface="Calibri" panose="020F0502020204030204" pitchFamily="34" charset="0"/>
                <a:cs typeface="Calibri" panose="020F0502020204030204" pitchFamily="34" charset="0"/>
              </a:rPr>
              <a:t>school refusal</a:t>
            </a:r>
          </a:p>
          <a:p>
            <a:r>
              <a:rPr lang="en-GB" sz="2800" dirty="0">
                <a:latin typeface="Calibri" panose="020F0502020204030204" pitchFamily="34" charset="0"/>
                <a:cs typeface="Calibri" panose="020F0502020204030204" pitchFamily="34" charset="0"/>
              </a:rPr>
              <a:t>Easily upset, sensitive</a:t>
            </a:r>
          </a:p>
          <a:p>
            <a:r>
              <a:rPr lang="en-GB" sz="2800" dirty="0">
                <a:latin typeface="Calibri" panose="020F0502020204030204" pitchFamily="34" charset="0"/>
                <a:cs typeface="Calibri" panose="020F0502020204030204" pitchFamily="34" charset="0"/>
              </a:rPr>
              <a:t>Change in behaviour</a:t>
            </a:r>
          </a:p>
          <a:p>
            <a:r>
              <a:rPr lang="en-GB" sz="2800" dirty="0">
                <a:latin typeface="Calibri" panose="020F0502020204030204" pitchFamily="34" charset="0"/>
                <a:cs typeface="Calibri" panose="020F0502020204030204" pitchFamily="34" charset="0"/>
              </a:rPr>
              <a:t>Resistant to change</a:t>
            </a:r>
          </a:p>
          <a:p>
            <a:r>
              <a:rPr lang="en-GB" sz="2800" dirty="0">
                <a:latin typeface="Calibri" panose="020F0502020204030204" pitchFamily="34" charset="0"/>
                <a:cs typeface="Calibri" panose="020F0502020204030204" pitchFamily="34" charset="0"/>
              </a:rPr>
              <a:t>Melt downs, anger</a:t>
            </a:r>
          </a:p>
          <a:p>
            <a:r>
              <a:rPr lang="en-GB" sz="2800" dirty="0">
                <a:latin typeface="Calibri" panose="020F0502020204030204" pitchFamily="34" charset="0"/>
                <a:cs typeface="Calibri" panose="020F0502020204030204" pitchFamily="34" charset="0"/>
              </a:rPr>
              <a:t>Expecting the worst</a:t>
            </a:r>
          </a:p>
          <a:p>
            <a:r>
              <a:rPr lang="en-GB" sz="2800" dirty="0">
                <a:latin typeface="Calibri" panose="020F0502020204030204" pitchFamily="34" charset="0"/>
                <a:cs typeface="Calibri" panose="020F0502020204030204" pitchFamily="34" charset="0"/>
              </a:rPr>
              <a:t>May affect sleep</a:t>
            </a:r>
          </a:p>
          <a:p>
            <a:endParaRPr lang="en-GB" dirty="0"/>
          </a:p>
        </p:txBody>
      </p:sp>
      <p:pic>
        <p:nvPicPr>
          <p:cNvPr id="7" name="Content Placeholder 4" descr="http://svr19.sitecube.com/builder/users/lianxietycare123/1196608/myimages/myimages1/anxious%20child.jpg">
            <a:extLst>
              <a:ext uri="{FF2B5EF4-FFF2-40B4-BE49-F238E27FC236}">
                <a16:creationId xmlns:a16="http://schemas.microsoft.com/office/drawing/2014/main" id="{921271F1-ED4E-406A-9FC1-4C704AB5A9E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6944497" y="1519881"/>
            <a:ext cx="4188941" cy="3818944"/>
          </a:xfrm>
          <a:prstGeom prst="rect">
            <a:avLst/>
          </a:prstGeom>
        </p:spPr>
      </p:pic>
    </p:spTree>
    <p:extLst>
      <p:ext uri="{BB962C8B-B14F-4D97-AF65-F5344CB8AC3E}">
        <p14:creationId xmlns:p14="http://schemas.microsoft.com/office/powerpoint/2010/main" val="260712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11451-056E-4505-9CDC-A0B760947243}"/>
              </a:ext>
            </a:extLst>
          </p:cNvPr>
          <p:cNvSpPr>
            <a:spLocks noGrp="1"/>
          </p:cNvSpPr>
          <p:nvPr>
            <p:ph type="body" idx="1"/>
          </p:nvPr>
        </p:nvSpPr>
        <p:spPr>
          <a:xfrm>
            <a:off x="831850" y="333632"/>
            <a:ext cx="10515600" cy="1124465"/>
          </a:xfrm>
        </p:spPr>
        <p:txBody>
          <a:bodyPr/>
          <a:lstStyle/>
          <a:p>
            <a:r>
              <a:rPr lang="en-GB" sz="4000" b="1" u="sng" kern="1200" dirty="0">
                <a:solidFill>
                  <a:schemeClr val="tx1"/>
                </a:solidFill>
                <a:latin typeface="Calibri" panose="020F0502020204030204" pitchFamily="34" charset="0"/>
                <a:cs typeface="Calibri" panose="020F0502020204030204" pitchFamily="34" charset="0"/>
              </a:rPr>
              <a:t>But what types of anxiety </a:t>
            </a:r>
            <a:r>
              <a:rPr lang="en-GB" b="1" u="sng" dirty="0">
                <a:solidFill>
                  <a:schemeClr val="tx1"/>
                </a:solidFill>
                <a:latin typeface="Calibri" panose="020F0502020204030204" pitchFamily="34" charset="0"/>
                <a:cs typeface="Calibri" panose="020F0502020204030204" pitchFamily="34" charset="0"/>
              </a:rPr>
              <a:t>d</a:t>
            </a:r>
            <a:r>
              <a:rPr lang="en-GB" sz="4000" b="1" u="sng" kern="1200" dirty="0">
                <a:solidFill>
                  <a:schemeClr val="tx1"/>
                </a:solidFill>
                <a:latin typeface="Calibri" panose="020F0502020204030204" pitchFamily="34" charset="0"/>
                <a:cs typeface="Calibri" panose="020F0502020204030204" pitchFamily="34" charset="0"/>
              </a:rPr>
              <a:t>o </a:t>
            </a:r>
            <a:r>
              <a:rPr lang="en-GB" b="1" u="sng" dirty="0">
                <a:solidFill>
                  <a:schemeClr val="tx1"/>
                </a:solidFill>
                <a:latin typeface="Calibri" panose="020F0502020204030204" pitchFamily="34" charset="0"/>
                <a:cs typeface="Calibri" panose="020F0502020204030204" pitchFamily="34" charset="0"/>
              </a:rPr>
              <a:t>c</a:t>
            </a:r>
            <a:r>
              <a:rPr lang="en-GB" sz="4000" b="1" u="sng" kern="1200" dirty="0">
                <a:solidFill>
                  <a:schemeClr val="tx1"/>
                </a:solidFill>
                <a:latin typeface="Calibri" panose="020F0502020204030204" pitchFamily="34" charset="0"/>
                <a:cs typeface="Calibri" panose="020F0502020204030204" pitchFamily="34" charset="0"/>
              </a:rPr>
              <a:t>hildren of </a:t>
            </a:r>
            <a:r>
              <a:rPr lang="en-GB" b="1" u="sng" dirty="0">
                <a:solidFill>
                  <a:schemeClr val="tx1"/>
                </a:solidFill>
                <a:latin typeface="Calibri" panose="020F0502020204030204" pitchFamily="34" charset="0"/>
                <a:cs typeface="Calibri" panose="020F0502020204030204" pitchFamily="34" charset="0"/>
              </a:rPr>
              <a:t>t</a:t>
            </a:r>
            <a:r>
              <a:rPr lang="en-GB" sz="4000" b="1" u="sng" kern="1200" dirty="0">
                <a:solidFill>
                  <a:schemeClr val="tx1"/>
                </a:solidFill>
                <a:latin typeface="Calibri" panose="020F0502020204030204" pitchFamily="34" charset="0"/>
                <a:cs typeface="Calibri" panose="020F0502020204030204" pitchFamily="34" charset="0"/>
              </a:rPr>
              <a:t>his </a:t>
            </a:r>
            <a:r>
              <a:rPr lang="en-GB" b="1" u="sng" dirty="0">
                <a:solidFill>
                  <a:schemeClr val="tx1"/>
                </a:solidFill>
                <a:latin typeface="Calibri" panose="020F0502020204030204" pitchFamily="34" charset="0"/>
                <a:cs typeface="Calibri" panose="020F0502020204030204" pitchFamily="34" charset="0"/>
              </a:rPr>
              <a:t>a</a:t>
            </a:r>
            <a:r>
              <a:rPr lang="en-GB" sz="4000" b="1" u="sng" kern="1200" dirty="0">
                <a:solidFill>
                  <a:schemeClr val="tx1"/>
                </a:solidFill>
                <a:latin typeface="Calibri" panose="020F0502020204030204" pitchFamily="34" charset="0"/>
                <a:cs typeface="Calibri" panose="020F0502020204030204" pitchFamily="34" charset="0"/>
              </a:rPr>
              <a:t>ge </a:t>
            </a:r>
            <a:br>
              <a:rPr lang="en-GB" sz="4000" b="1" u="sng" kern="1200" dirty="0">
                <a:solidFill>
                  <a:schemeClr val="tx1"/>
                </a:solidFill>
                <a:latin typeface="Calibri" panose="020F0502020204030204" pitchFamily="34" charset="0"/>
                <a:cs typeface="Calibri" panose="020F0502020204030204" pitchFamily="34" charset="0"/>
              </a:rPr>
            </a:br>
            <a:r>
              <a:rPr lang="en-GB" sz="4000" b="1" u="sng" kern="1200" dirty="0">
                <a:solidFill>
                  <a:schemeClr val="tx1"/>
                </a:solidFill>
                <a:latin typeface="Calibri" panose="020F0502020204030204" pitchFamily="34" charset="0"/>
                <a:cs typeface="Calibri" panose="020F0502020204030204" pitchFamily="34" charset="0"/>
              </a:rPr>
              <a:t> Experience?</a:t>
            </a:r>
          </a:p>
          <a:p>
            <a:endParaRPr lang="en-GB" dirty="0"/>
          </a:p>
        </p:txBody>
      </p:sp>
      <p:sp>
        <p:nvSpPr>
          <p:cNvPr id="3" name="Text Placeholder 2">
            <a:extLst>
              <a:ext uri="{FF2B5EF4-FFF2-40B4-BE49-F238E27FC236}">
                <a16:creationId xmlns:a16="http://schemas.microsoft.com/office/drawing/2014/main" id="{577AB9BF-84CF-4B22-BA24-1D16B0F8C2B5}"/>
              </a:ext>
            </a:extLst>
          </p:cNvPr>
          <p:cNvSpPr>
            <a:spLocks noGrp="1"/>
          </p:cNvSpPr>
          <p:nvPr>
            <p:ph type="body" sz="quarter" idx="10"/>
          </p:nvPr>
        </p:nvSpPr>
        <p:spPr>
          <a:xfrm>
            <a:off x="831850" y="1655181"/>
            <a:ext cx="3097599" cy="1773819"/>
          </a:xfrm>
        </p:spPr>
        <p:txBody>
          <a:bodyPr/>
          <a:lstStyle/>
          <a:p>
            <a:pPr marL="0" indent="0" algn="l">
              <a:buSzPct val="50000"/>
              <a:buNone/>
            </a:pPr>
            <a:r>
              <a:rPr lang="en-GB" b="1" dirty="0">
                <a:solidFill>
                  <a:schemeClr val="tx1"/>
                </a:solidFill>
                <a:latin typeface="Calibri" panose="020F0502020204030204" pitchFamily="34" charset="0"/>
                <a:cs typeface="Calibri" panose="020F0502020204030204" pitchFamily="34" charset="0"/>
              </a:rPr>
              <a:t>.General anxiety</a:t>
            </a:r>
            <a:br>
              <a:rPr lang="en-GB" b="1" dirty="0">
                <a:solidFill>
                  <a:schemeClr val="tx1"/>
                </a:solidFill>
                <a:latin typeface="Calibri" panose="020F0502020204030204" pitchFamily="34" charset="0"/>
                <a:cs typeface="Calibri" panose="020F0502020204030204" pitchFamily="34" charset="0"/>
              </a:rPr>
            </a:br>
            <a:r>
              <a:rPr lang="en-GB" b="1" dirty="0">
                <a:solidFill>
                  <a:schemeClr val="tx1"/>
                </a:solidFill>
                <a:latin typeface="Calibri" panose="020F0502020204030204" pitchFamily="34" charset="0"/>
                <a:cs typeface="Calibri" panose="020F0502020204030204" pitchFamily="34" charset="0"/>
              </a:rPr>
              <a:t>.Separation anxiety</a:t>
            </a:r>
            <a:br>
              <a:rPr lang="en-GB" b="1" dirty="0">
                <a:solidFill>
                  <a:schemeClr val="tx1"/>
                </a:solidFill>
                <a:latin typeface="Calibri" panose="020F0502020204030204" pitchFamily="34" charset="0"/>
                <a:cs typeface="Calibri" panose="020F0502020204030204" pitchFamily="34" charset="0"/>
              </a:rPr>
            </a:br>
            <a:r>
              <a:rPr lang="en-GB" b="1" dirty="0">
                <a:solidFill>
                  <a:schemeClr val="tx1"/>
                </a:solidFill>
                <a:latin typeface="Calibri" panose="020F0502020204030204" pitchFamily="34" charset="0"/>
                <a:cs typeface="Calibri" panose="020F0502020204030204" pitchFamily="34" charset="0"/>
              </a:rPr>
              <a:t>.Phobias</a:t>
            </a:r>
            <a:br>
              <a:rPr lang="en-GB" b="1" dirty="0">
                <a:solidFill>
                  <a:schemeClr val="tx1"/>
                </a:solidFill>
                <a:latin typeface="Calibri" panose="020F0502020204030204" pitchFamily="34" charset="0"/>
                <a:cs typeface="Calibri" panose="020F0502020204030204" pitchFamily="34" charset="0"/>
              </a:rPr>
            </a:br>
            <a:r>
              <a:rPr lang="en-GB" b="1" dirty="0">
                <a:solidFill>
                  <a:schemeClr val="tx1"/>
                </a:solidFill>
                <a:latin typeface="Calibri" panose="020F0502020204030204" pitchFamily="34" charset="0"/>
                <a:cs typeface="Calibri" panose="020F0502020204030204" pitchFamily="34" charset="0"/>
              </a:rPr>
              <a:t>.OCD</a:t>
            </a:r>
          </a:p>
          <a:p>
            <a:endParaRPr lang="en-GB" dirty="0"/>
          </a:p>
        </p:txBody>
      </p:sp>
      <p:sp>
        <p:nvSpPr>
          <p:cNvPr id="4" name="TextBox 3">
            <a:extLst>
              <a:ext uri="{FF2B5EF4-FFF2-40B4-BE49-F238E27FC236}">
                <a16:creationId xmlns:a16="http://schemas.microsoft.com/office/drawing/2014/main" id="{1C150C6A-6B1F-4BD3-A6A4-542B5D03CAC3}"/>
              </a:ext>
            </a:extLst>
          </p:cNvPr>
          <p:cNvSpPr txBox="1"/>
          <p:nvPr/>
        </p:nvSpPr>
        <p:spPr>
          <a:xfrm>
            <a:off x="4139514" y="1458097"/>
            <a:ext cx="7414054" cy="1815882"/>
          </a:xfrm>
          <a:prstGeom prst="rect">
            <a:avLst/>
          </a:prstGeom>
          <a:noFill/>
        </p:spPr>
        <p:txBody>
          <a:bodyPr wrap="square" rtlCol="0">
            <a:spAutoFit/>
          </a:bodyPr>
          <a:lstStyle/>
          <a:p>
            <a:pPr>
              <a:buSzPct val="50000"/>
            </a:pPr>
            <a:r>
              <a:rPr lang="en-GB" sz="2800" b="1" dirty="0">
                <a:latin typeface="Calibri" panose="020F0502020204030204" pitchFamily="34" charset="0"/>
                <a:cs typeface="Calibri" panose="020F0502020204030204" pitchFamily="34" charset="0"/>
              </a:rPr>
              <a:t>.Anxiety related to trauma</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.Anxiety related to neurodevelopmental issues</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.Social anxiety – in older children</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.Health anxiety – in older children</a:t>
            </a:r>
          </a:p>
        </p:txBody>
      </p:sp>
      <p:sp>
        <p:nvSpPr>
          <p:cNvPr id="5" name="TextBox 4">
            <a:extLst>
              <a:ext uri="{FF2B5EF4-FFF2-40B4-BE49-F238E27FC236}">
                <a16:creationId xmlns:a16="http://schemas.microsoft.com/office/drawing/2014/main" id="{E021D79B-3EB0-4D41-A61B-0E77071C88AC}"/>
              </a:ext>
            </a:extLst>
          </p:cNvPr>
          <p:cNvSpPr txBox="1"/>
          <p:nvPr/>
        </p:nvSpPr>
        <p:spPr>
          <a:xfrm>
            <a:off x="3719384" y="4386649"/>
            <a:ext cx="5696465" cy="1671765"/>
          </a:xfrm>
          <a:prstGeom prst="rect">
            <a:avLst/>
          </a:prstGeom>
          <a:noFill/>
        </p:spPr>
        <p:txBody>
          <a:bodyPr wrap="square" rtlCol="0">
            <a:spAutoFit/>
          </a:bodyPr>
          <a:lstStyle/>
          <a:p>
            <a:endParaRPr lang="en-GB" dirty="0"/>
          </a:p>
        </p:txBody>
      </p:sp>
      <p:pic>
        <p:nvPicPr>
          <p:cNvPr id="9" name="Picture 8" descr="A child wearing a hat&#10;&#10;Description automatically generated with low confidence">
            <a:extLst>
              <a:ext uri="{FF2B5EF4-FFF2-40B4-BE49-F238E27FC236}">
                <a16:creationId xmlns:a16="http://schemas.microsoft.com/office/drawing/2014/main" id="{6CB03EE4-B53C-4C33-891A-1435CC0654FE}"/>
              </a:ext>
            </a:extLst>
          </p:cNvPr>
          <p:cNvPicPr>
            <a:picLocks noChangeAspect="1"/>
          </p:cNvPicPr>
          <p:nvPr/>
        </p:nvPicPr>
        <p:blipFill>
          <a:blip r:embed="rId2"/>
          <a:stretch>
            <a:fillRect/>
          </a:stretch>
        </p:blipFill>
        <p:spPr>
          <a:xfrm>
            <a:off x="4077558" y="3305573"/>
            <a:ext cx="4184995" cy="2784435"/>
          </a:xfrm>
          <a:prstGeom prst="rect">
            <a:avLst/>
          </a:prstGeom>
        </p:spPr>
      </p:pic>
    </p:spTree>
    <p:extLst>
      <p:ext uri="{BB962C8B-B14F-4D97-AF65-F5344CB8AC3E}">
        <p14:creationId xmlns:p14="http://schemas.microsoft.com/office/powerpoint/2010/main" val="322635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F8CBF-995B-4EE3-AC9E-D0154C686F74}"/>
              </a:ext>
            </a:extLst>
          </p:cNvPr>
          <p:cNvSpPr>
            <a:spLocks noGrp="1"/>
          </p:cNvSpPr>
          <p:nvPr>
            <p:ph type="body" idx="1"/>
          </p:nvPr>
        </p:nvSpPr>
        <p:spPr>
          <a:xfrm>
            <a:off x="831850" y="420131"/>
            <a:ext cx="7583101" cy="790832"/>
          </a:xfrm>
        </p:spPr>
        <p:txBody>
          <a:bodyPr/>
          <a:lstStyle/>
          <a:p>
            <a:r>
              <a:rPr lang="en-GB" sz="4000" b="1" dirty="0">
                <a:solidFill>
                  <a:schemeClr val="tx1"/>
                </a:solidFill>
              </a:rPr>
              <a:t>Possible triggers or stress factors:</a:t>
            </a:r>
            <a:endParaRPr lang="en-GB" sz="4000" b="1" dirty="0">
              <a:solidFill>
                <a:srgbClr val="52859D"/>
              </a:solidFill>
            </a:endParaRPr>
          </a:p>
          <a:p>
            <a:endParaRPr lang="en-GB" dirty="0"/>
          </a:p>
        </p:txBody>
      </p:sp>
      <p:sp>
        <p:nvSpPr>
          <p:cNvPr id="3" name="Text Placeholder 2">
            <a:extLst>
              <a:ext uri="{FF2B5EF4-FFF2-40B4-BE49-F238E27FC236}">
                <a16:creationId xmlns:a16="http://schemas.microsoft.com/office/drawing/2014/main" id="{F86DE9E9-966D-49FB-BF48-DF2538460868}"/>
              </a:ext>
            </a:extLst>
          </p:cNvPr>
          <p:cNvSpPr>
            <a:spLocks noGrp="1"/>
          </p:cNvSpPr>
          <p:nvPr>
            <p:ph type="body" sz="quarter" idx="10"/>
          </p:nvPr>
        </p:nvSpPr>
        <p:spPr/>
        <p:txBody>
          <a:bodyPr/>
          <a:lstStyle/>
          <a:p>
            <a:pPr marL="0" indent="0">
              <a:buSzPct val="50000"/>
              <a:buNone/>
            </a:pPr>
            <a:r>
              <a:rPr lang="en-GB" sz="2400" b="1" dirty="0">
                <a:latin typeface="Calibri" panose="020F0502020204030204" pitchFamily="34" charset="0"/>
                <a:cs typeface="Calibri" panose="020F0502020204030204" pitchFamily="34" charset="0"/>
              </a:rPr>
              <a:t>. Changes in routine- </a:t>
            </a:r>
            <a:r>
              <a:rPr lang="en-GB" sz="2400" dirty="0">
                <a:latin typeface="Calibri" panose="020F0502020204030204" pitchFamily="34" charset="0"/>
                <a:cs typeface="Calibri" panose="020F0502020204030204" pitchFamily="34" charset="0"/>
              </a:rPr>
              <a:t>changes to school routine, how to get to school, </a:t>
            </a:r>
          </a:p>
          <a:p>
            <a:pPr marL="0" indent="0">
              <a:buSzPct val="50000"/>
              <a:buNone/>
            </a:pPr>
            <a:r>
              <a:rPr lang="en-GB" sz="2400" dirty="0">
                <a:latin typeface="Calibri" panose="020F0502020204030204" pitchFamily="34" charset="0"/>
                <a:cs typeface="Calibri" panose="020F0502020204030204" pitchFamily="34" charset="0"/>
              </a:rPr>
              <a:t> attending a new childminder/after school club.</a:t>
            </a:r>
          </a:p>
          <a:p>
            <a:pPr marL="0" indent="0">
              <a:buSzPct val="50000"/>
              <a:buNone/>
            </a:pPr>
            <a:r>
              <a:rPr lang="en-GB" sz="2400" b="1" dirty="0">
                <a:latin typeface="Calibri" panose="020F0502020204030204" pitchFamily="34" charset="0"/>
                <a:cs typeface="Calibri" panose="020F0502020204030204" pitchFamily="34" charset="0"/>
              </a:rPr>
              <a:t>. Significant events- </a:t>
            </a:r>
            <a:r>
              <a:rPr lang="en-GB" sz="2400" dirty="0">
                <a:latin typeface="Calibri" panose="020F0502020204030204" pitchFamily="34" charset="0"/>
                <a:cs typeface="Calibri" panose="020F0502020204030204" pitchFamily="34" charset="0"/>
              </a:rPr>
              <a:t>births, deaths, moving house</a:t>
            </a:r>
          </a:p>
          <a:p>
            <a:pPr marL="0" indent="0">
              <a:buSzPct val="50000"/>
              <a:buNone/>
            </a:pPr>
            <a:r>
              <a:rPr lang="en-GB" sz="2400" b="1" dirty="0">
                <a:latin typeface="Calibri" panose="020F0502020204030204" pitchFamily="34" charset="0"/>
                <a:cs typeface="Calibri" panose="020F0502020204030204" pitchFamily="34" charset="0"/>
              </a:rPr>
              <a:t>. Changes in relationships- </a:t>
            </a:r>
            <a:r>
              <a:rPr lang="en-GB" sz="2400" dirty="0">
                <a:latin typeface="Calibri" panose="020F0502020204030204" pitchFamily="34" charset="0"/>
                <a:cs typeface="Calibri" panose="020F0502020204030204" pitchFamily="34" charset="0"/>
              </a:rPr>
              <a:t>parental separation</a:t>
            </a:r>
          </a:p>
          <a:p>
            <a:pPr marL="0" indent="0">
              <a:buSzPct val="50000"/>
              <a:buNone/>
            </a:pPr>
            <a:r>
              <a:rPr lang="en-GB" sz="2400" b="1" dirty="0">
                <a:latin typeface="Calibri" panose="020F0502020204030204" pitchFamily="34" charset="0"/>
                <a:cs typeface="Calibri" panose="020F0502020204030204" pitchFamily="34" charset="0"/>
              </a:rPr>
              <a:t>. Even if changes are positive or exciting, the change may feel uncomfortable and precipitate an anxious response in the child</a:t>
            </a:r>
          </a:p>
          <a:p>
            <a:pPr marL="0" indent="0">
              <a:buSzPct val="50000"/>
              <a:buNone/>
            </a:pPr>
            <a:r>
              <a:rPr lang="en-GB" b="1"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Child attachment to parents and significant others</a:t>
            </a:r>
            <a:r>
              <a:rPr lang="en-GB" sz="2400" dirty="0">
                <a:latin typeface="Calibri" panose="020F0502020204030204" pitchFamily="34" charset="0"/>
                <a:cs typeface="Calibri" panose="020F0502020204030204" pitchFamily="34" charset="0"/>
              </a:rPr>
              <a:t>-</a:t>
            </a:r>
            <a:r>
              <a:rPr lang="en-GB" sz="2400" dirty="0">
                <a:solidFill>
                  <a:schemeClr val="tx1"/>
                </a:solidFill>
                <a:latin typeface="Calibri" panose="020F0502020204030204" pitchFamily="34" charset="0"/>
                <a:cs typeface="Calibri" panose="020F0502020204030204" pitchFamily="34" charset="0"/>
              </a:rPr>
              <a:t>Anxiety as a behaviour to draw in parents/caregivers, for more care or attention</a:t>
            </a:r>
          </a:p>
          <a:p>
            <a:endParaRPr lang="en-GB" dirty="0"/>
          </a:p>
        </p:txBody>
      </p:sp>
      <p:pic>
        <p:nvPicPr>
          <p:cNvPr id="6" name="Picture 5" descr="A picture containing clipart&#10;&#10;Description automatically generated">
            <a:extLst>
              <a:ext uri="{FF2B5EF4-FFF2-40B4-BE49-F238E27FC236}">
                <a16:creationId xmlns:a16="http://schemas.microsoft.com/office/drawing/2014/main" id="{A33BFD82-F0B4-4A7C-93FA-A8A3BC1360D2}"/>
              </a:ext>
            </a:extLst>
          </p:cNvPr>
          <p:cNvPicPr>
            <a:picLocks noChangeAspect="1"/>
          </p:cNvPicPr>
          <p:nvPr/>
        </p:nvPicPr>
        <p:blipFill>
          <a:blip r:embed="rId2"/>
          <a:stretch>
            <a:fillRect/>
          </a:stretch>
        </p:blipFill>
        <p:spPr>
          <a:xfrm>
            <a:off x="10175017" y="914399"/>
            <a:ext cx="1835751" cy="2514600"/>
          </a:xfrm>
          <a:prstGeom prst="rect">
            <a:avLst/>
          </a:prstGeom>
        </p:spPr>
      </p:pic>
    </p:spTree>
    <p:extLst>
      <p:ext uri="{BB962C8B-B14F-4D97-AF65-F5344CB8AC3E}">
        <p14:creationId xmlns:p14="http://schemas.microsoft.com/office/powerpoint/2010/main" val="304384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DBE6F-D96A-4F7D-AE36-18EEFFB6118E}"/>
              </a:ext>
            </a:extLst>
          </p:cNvPr>
          <p:cNvSpPr>
            <a:spLocks noGrp="1"/>
          </p:cNvSpPr>
          <p:nvPr>
            <p:ph type="body" idx="1"/>
          </p:nvPr>
        </p:nvSpPr>
        <p:spPr>
          <a:xfrm>
            <a:off x="831850" y="271849"/>
            <a:ext cx="10515600" cy="753762"/>
          </a:xfrm>
        </p:spPr>
        <p:txBody>
          <a:bodyPr/>
          <a:lstStyle/>
          <a:p>
            <a:r>
              <a:rPr lang="en-GB" b="1" u="sng" dirty="0">
                <a:solidFill>
                  <a:schemeClr val="tx1"/>
                </a:solidFill>
                <a:latin typeface="Calibri" panose="020F0502020204030204" pitchFamily="34" charset="0"/>
                <a:cs typeface="Calibri" panose="020F0502020204030204" pitchFamily="34" charset="0"/>
              </a:rPr>
              <a:t>But why do some children develop anxiety?</a:t>
            </a:r>
          </a:p>
        </p:txBody>
      </p:sp>
      <p:sp>
        <p:nvSpPr>
          <p:cNvPr id="3" name="Text Placeholder 2">
            <a:extLst>
              <a:ext uri="{FF2B5EF4-FFF2-40B4-BE49-F238E27FC236}">
                <a16:creationId xmlns:a16="http://schemas.microsoft.com/office/drawing/2014/main" id="{C09D58E9-90F4-4D0D-8F82-CD27A032F298}"/>
              </a:ext>
            </a:extLst>
          </p:cNvPr>
          <p:cNvSpPr>
            <a:spLocks noGrp="1"/>
          </p:cNvSpPr>
          <p:nvPr>
            <p:ph type="body" sz="quarter" idx="10"/>
          </p:nvPr>
        </p:nvSpPr>
        <p:spPr>
          <a:xfrm>
            <a:off x="222422" y="889686"/>
            <a:ext cx="11125028" cy="51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itchFamily="34" charset="0"/>
              </a:rPr>
              <a:t>Behavioural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itchFamily="34" charset="0"/>
              </a:rPr>
              <a:t>The child’s anxious behaviours may have  been developed by the child to cope with the feelings of anxiety associated with certain people, environments, or situations, such as attending school. For the  younger child anxiety can become a mode of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rgbClr val="403832"/>
                </a:solidFill>
                <a:latin typeface="Calibri" panose="020F0502020204030204" pitchFamily="34" charset="0"/>
                <a:cs typeface="Calibri" panose="020F0502020204030204" pitchFamily="34" charset="0"/>
              </a:rPr>
              <a:t>Genetic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latin typeface="Calibri" panose="020F0502020204030204" pitchFamily="34" charset="0"/>
                <a:cs typeface="Calibri" panose="020F0502020204030204" pitchFamily="34" charset="0"/>
              </a:rPr>
              <a:t>History of panic disorder/anxiety/depression in parents &gt;&gt;&gt;anxiety disorders in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sng" kern="1200" dirty="0">
                <a:latin typeface="Calibri" panose="020F0502020204030204" pitchFamily="34" charset="0"/>
                <a:cs typeface="Calibri" panose="020F0502020204030204" pitchFamily="34" charset="0"/>
              </a:rPr>
              <a:t>Tentative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rgbClr val="403832"/>
                </a:solidFill>
                <a:latin typeface="Calibri" panose="020F0502020204030204" pitchFamily="34" charset="0"/>
                <a:cs typeface="Calibri" panose="020F0502020204030204" pitchFamily="34" charset="0"/>
              </a:rPr>
              <a:t>Temperament</a:t>
            </a:r>
            <a:r>
              <a:rPr lang="en-GB" sz="2400" b="1" kern="1200" dirty="0">
                <a:solidFill>
                  <a:srgbClr val="403832"/>
                </a:solidFill>
                <a:latin typeface="Lilita One" panose="02000000000000000000" pitchFamily="2" charset="0"/>
                <a:ea typeface="+mn-ea"/>
                <a:cs typeface="+mn-cs"/>
              </a:rPr>
              <a:t> </a:t>
            </a:r>
            <a:endParaRPr lang="en-GB" sz="2400" dirty="0">
              <a:solidFill>
                <a:srgbClr val="403832"/>
              </a:solidFill>
              <a:latin typeface="Lilita On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latin typeface="Calibri" panose="020F0502020204030204" pitchFamily="34" charset="0"/>
                <a:cs typeface="Calibri" panose="020F0502020204030204" pitchFamily="34" charset="0"/>
              </a:rPr>
              <a:t>Anxious infants who struggle to self soothe or self regulate may have a predisposition to later develop anxiety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rgbClr val="403832"/>
                </a:solidFill>
                <a:latin typeface="Calibri" panose="020F0502020204030204" pitchFamily="34" charset="0"/>
                <a:cs typeface="Calibri" panose="020F0502020204030204" pitchFamily="34" charset="0"/>
              </a:rPr>
              <a:t>Neurodiversity</a:t>
            </a:r>
            <a:r>
              <a:rPr lang="en-GB" sz="2400" b="1" kern="1200" dirty="0">
                <a:solidFill>
                  <a:srgbClr val="403832"/>
                </a:solidFill>
                <a:latin typeface="Lilita One" panose="02000000000000000000" pitchFamily="2" charset="0"/>
                <a:ea typeface="+mn-ea"/>
                <a:cs typeface="+mn-cs"/>
              </a:rPr>
              <a:t> </a:t>
            </a:r>
            <a:endParaRPr lang="en-GB" sz="2400" dirty="0">
              <a:solidFill>
                <a:srgbClr val="403832"/>
              </a:solidFill>
              <a:latin typeface="Lilita On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latin typeface="Calibri" panose="020F0502020204030204" pitchFamily="34" charset="0"/>
                <a:cs typeface="Calibri" panose="020F0502020204030204" pitchFamily="34" charset="0"/>
              </a:rPr>
              <a:t>Intolerance of uncertainty – misunderstanding others intentions ( Deliberate/accidental)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latin typeface="Calibri" panose="020F0502020204030204" pitchFamily="34" charset="0"/>
                <a:cs typeface="Calibri" panose="020F0502020204030204" pitchFamily="34" charset="0"/>
              </a:rPr>
              <a:t>Executive function- the ability to manage some behaviours and traits ,Sensory sensitivity</a:t>
            </a:r>
            <a:r>
              <a:rPr lang="en-GB" sz="2000" b="1" kern="1200" dirty="0">
                <a:solidFill>
                  <a:srgbClr val="52859D"/>
                </a:solidFill>
                <a:latin typeface="Lilita One"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p:txBody>
      </p:sp>
    </p:spTree>
    <p:extLst>
      <p:ext uri="{BB962C8B-B14F-4D97-AF65-F5344CB8AC3E}">
        <p14:creationId xmlns:p14="http://schemas.microsoft.com/office/powerpoint/2010/main" val="155564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1EE2DB-082C-44E7-AC39-427C1A707235}"/>
              </a:ext>
            </a:extLst>
          </p:cNvPr>
          <p:cNvSpPr>
            <a:spLocks noGrp="1"/>
          </p:cNvSpPr>
          <p:nvPr>
            <p:ph type="body" idx="1"/>
          </p:nvPr>
        </p:nvSpPr>
        <p:spPr>
          <a:xfrm>
            <a:off x="831850" y="308919"/>
            <a:ext cx="10515600" cy="1112108"/>
          </a:xfrm>
        </p:spPr>
        <p:txBody>
          <a:bodyPr/>
          <a:lstStyle/>
          <a:p>
            <a:r>
              <a:rPr lang="en-GB" b="1" dirty="0">
                <a:solidFill>
                  <a:schemeClr val="tx1"/>
                </a:solidFill>
                <a:latin typeface="Calibri" panose="020F0502020204030204" pitchFamily="34" charset="0"/>
              </a:rPr>
              <a:t>What is a normal developmental fear in primary </a:t>
            </a:r>
            <a:br>
              <a:rPr lang="en-GB" b="1" dirty="0">
                <a:solidFill>
                  <a:schemeClr val="tx1"/>
                </a:solidFill>
                <a:latin typeface="Calibri" panose="020F0502020204030204" pitchFamily="34" charset="0"/>
              </a:rPr>
            </a:br>
            <a:r>
              <a:rPr lang="en-GB" b="1" dirty="0">
                <a:solidFill>
                  <a:schemeClr val="tx1"/>
                </a:solidFill>
                <a:latin typeface="Calibri" panose="020F0502020204030204" pitchFamily="34" charset="0"/>
              </a:rPr>
              <a:t>aged children? </a:t>
            </a:r>
            <a:endParaRPr lang="en-GB" dirty="0">
              <a:solidFill>
                <a:schemeClr val="tx1"/>
              </a:solidFill>
            </a:endParaRPr>
          </a:p>
        </p:txBody>
      </p:sp>
      <p:sp>
        <p:nvSpPr>
          <p:cNvPr id="3" name="Text Placeholder 2">
            <a:extLst>
              <a:ext uri="{FF2B5EF4-FFF2-40B4-BE49-F238E27FC236}">
                <a16:creationId xmlns:a16="http://schemas.microsoft.com/office/drawing/2014/main" id="{879EE03A-489A-4C64-976C-CE01E86CAE86}"/>
              </a:ext>
            </a:extLst>
          </p:cNvPr>
          <p:cNvSpPr>
            <a:spLocks noGrp="1"/>
          </p:cNvSpPr>
          <p:nvPr>
            <p:ph type="body" sz="quarter" idx="10"/>
          </p:nvPr>
        </p:nvSpPr>
        <p:spPr>
          <a:xfrm>
            <a:off x="831850" y="1421027"/>
            <a:ext cx="3147026" cy="3240046"/>
          </a:xfrm>
        </p:spPr>
        <p:txBody>
          <a:bodyPr/>
          <a:lstStyle/>
          <a:p>
            <a:r>
              <a:rPr lang="en-GB" sz="2400" b="1" dirty="0">
                <a:solidFill>
                  <a:srgbClr val="FF0000"/>
                </a:solidFill>
                <a:latin typeface="Calibri" panose="020F0502020204030204" pitchFamily="34" charset="0"/>
              </a:rPr>
              <a:t>Fear of the dark.</a:t>
            </a:r>
          </a:p>
          <a:p>
            <a:r>
              <a:rPr lang="en-GB" sz="2400" b="1" dirty="0">
                <a:solidFill>
                  <a:srgbClr val="FF0000"/>
                </a:solidFill>
                <a:latin typeface="Calibri" panose="020F0502020204030204" pitchFamily="34" charset="0"/>
              </a:rPr>
              <a:t>Fear of danger.</a:t>
            </a:r>
          </a:p>
          <a:p>
            <a:r>
              <a:rPr lang="en-GB" sz="2400" b="1" dirty="0">
                <a:solidFill>
                  <a:srgbClr val="FF0000"/>
                </a:solidFill>
                <a:latin typeface="Calibri" panose="020F0502020204030204" pitchFamily="34" charset="0"/>
              </a:rPr>
              <a:t>Tests.</a:t>
            </a:r>
          </a:p>
          <a:p>
            <a:r>
              <a:rPr lang="en-GB" sz="2400" b="1" dirty="0">
                <a:solidFill>
                  <a:srgbClr val="FF0000"/>
                </a:solidFill>
                <a:latin typeface="Calibri" panose="020F0502020204030204" pitchFamily="34" charset="0"/>
              </a:rPr>
              <a:t>Peer rejection.</a:t>
            </a:r>
          </a:p>
          <a:p>
            <a:r>
              <a:rPr lang="en-GB" sz="2400" b="1" dirty="0">
                <a:solidFill>
                  <a:srgbClr val="FF0000"/>
                </a:solidFill>
                <a:latin typeface="Calibri" panose="020F0502020204030204" pitchFamily="34" charset="0"/>
              </a:rPr>
              <a:t>Insects.</a:t>
            </a:r>
          </a:p>
          <a:p>
            <a:r>
              <a:rPr lang="en-GB" sz="2400" b="1" dirty="0">
                <a:solidFill>
                  <a:srgbClr val="FF0000"/>
                </a:solidFill>
                <a:latin typeface="Calibri" panose="020F0502020204030204" pitchFamily="34" charset="0"/>
              </a:rPr>
              <a:t>Animals.</a:t>
            </a:r>
          </a:p>
          <a:p>
            <a:r>
              <a:rPr lang="en-GB" sz="2400" b="1" dirty="0">
                <a:solidFill>
                  <a:srgbClr val="FF0000"/>
                </a:solidFill>
                <a:latin typeface="Calibri" panose="020F0502020204030204" pitchFamily="34" charset="0"/>
              </a:rPr>
              <a:t>Ghosts.</a:t>
            </a:r>
          </a:p>
          <a:p>
            <a:endParaRPr lang="en-GB" dirty="0"/>
          </a:p>
        </p:txBody>
      </p:sp>
      <p:sp>
        <p:nvSpPr>
          <p:cNvPr id="4" name="TextBox 3">
            <a:extLst>
              <a:ext uri="{FF2B5EF4-FFF2-40B4-BE49-F238E27FC236}">
                <a16:creationId xmlns:a16="http://schemas.microsoft.com/office/drawing/2014/main" id="{43625E0F-1BF8-465B-A1A1-FFFFCDF985AD}"/>
              </a:ext>
            </a:extLst>
          </p:cNvPr>
          <p:cNvSpPr txBox="1"/>
          <p:nvPr/>
        </p:nvSpPr>
        <p:spPr>
          <a:xfrm>
            <a:off x="7957751" y="1297459"/>
            <a:ext cx="3509319" cy="4154984"/>
          </a:xfrm>
          <a:prstGeom prst="rect">
            <a:avLst/>
          </a:prstGeom>
          <a:noFill/>
        </p:spPr>
        <p:txBody>
          <a:bodyPr wrap="square" rtlCol="0">
            <a:spAutoFit/>
          </a:bodyPr>
          <a:lstStyle/>
          <a:p>
            <a:r>
              <a:rPr lang="en-GB" sz="2400" b="1" dirty="0">
                <a:latin typeface="Calibri" panose="020F0502020204030204" pitchFamily="34" charset="0"/>
              </a:rPr>
              <a:t>.Bad people.</a:t>
            </a:r>
          </a:p>
          <a:p>
            <a:r>
              <a:rPr lang="en-GB" sz="2400" b="1" dirty="0">
                <a:latin typeface="Calibri" panose="020F0502020204030204" pitchFamily="34" charset="0"/>
              </a:rPr>
              <a:t>.Anticipating something bad will happen –  .Parental separation etc. </a:t>
            </a:r>
          </a:p>
          <a:p>
            <a:r>
              <a:rPr lang="en-GB" sz="2400" b="1" dirty="0">
                <a:latin typeface="Calibri" panose="020F0502020204030204" pitchFamily="34" charset="0"/>
              </a:rPr>
              <a:t>.Being home alone.</a:t>
            </a:r>
          </a:p>
          <a:p>
            <a:r>
              <a:rPr lang="en-GB" sz="2400" b="1" dirty="0">
                <a:latin typeface="Calibri" panose="020F0502020204030204" pitchFamily="34" charset="0"/>
              </a:rPr>
              <a:t>.Sickness.</a:t>
            </a:r>
          </a:p>
          <a:p>
            <a:r>
              <a:rPr lang="en-GB" sz="2400" b="1" dirty="0">
                <a:latin typeface="Calibri" panose="020F0502020204030204" pitchFamily="34" charset="0"/>
              </a:rPr>
              <a:t>.Dying.</a:t>
            </a:r>
          </a:p>
          <a:p>
            <a:r>
              <a:rPr lang="en-GB" sz="2400" b="1" dirty="0">
                <a:latin typeface="Calibri" panose="020F0502020204030204" pitchFamily="34" charset="0"/>
              </a:rPr>
              <a:t>.School failure.</a:t>
            </a:r>
          </a:p>
          <a:p>
            <a:r>
              <a:rPr lang="en-GB" sz="2400" b="1" dirty="0">
                <a:latin typeface="Calibri" panose="020F0502020204030204" pitchFamily="34" charset="0"/>
              </a:rPr>
              <a:t>.Peer rejection.</a:t>
            </a:r>
          </a:p>
          <a:p>
            <a:r>
              <a:rPr lang="en-GB" sz="2400" b="1" dirty="0">
                <a:latin typeface="Calibri" panose="020F0502020204030204" pitchFamily="34" charset="0"/>
              </a:rPr>
              <a:t>.What others think of them.</a:t>
            </a:r>
          </a:p>
        </p:txBody>
      </p:sp>
      <p:pic>
        <p:nvPicPr>
          <p:cNvPr id="7" name="Picture 6" descr="A picture containing vector graphics&#10;&#10;Description automatically generated">
            <a:extLst>
              <a:ext uri="{FF2B5EF4-FFF2-40B4-BE49-F238E27FC236}">
                <a16:creationId xmlns:a16="http://schemas.microsoft.com/office/drawing/2014/main" id="{237D6599-6437-49B7-A823-0DBE8990744B}"/>
              </a:ext>
            </a:extLst>
          </p:cNvPr>
          <p:cNvPicPr>
            <a:picLocks noChangeAspect="1"/>
          </p:cNvPicPr>
          <p:nvPr/>
        </p:nvPicPr>
        <p:blipFill>
          <a:blip r:embed="rId2"/>
          <a:stretch>
            <a:fillRect/>
          </a:stretch>
        </p:blipFill>
        <p:spPr>
          <a:xfrm>
            <a:off x="4001527" y="2150076"/>
            <a:ext cx="3200406" cy="2880366"/>
          </a:xfrm>
          <a:prstGeom prst="rect">
            <a:avLst/>
          </a:prstGeom>
        </p:spPr>
      </p:pic>
      <p:sp>
        <p:nvSpPr>
          <p:cNvPr id="8" name="TextBox 7">
            <a:extLst>
              <a:ext uri="{FF2B5EF4-FFF2-40B4-BE49-F238E27FC236}">
                <a16:creationId xmlns:a16="http://schemas.microsoft.com/office/drawing/2014/main" id="{DA8C99AE-174F-433E-A84A-2A5B33423309}"/>
              </a:ext>
            </a:extLst>
          </p:cNvPr>
          <p:cNvSpPr txBox="1"/>
          <p:nvPr/>
        </p:nvSpPr>
        <p:spPr>
          <a:xfrm>
            <a:off x="1322173" y="5325762"/>
            <a:ext cx="8971005" cy="646331"/>
          </a:xfrm>
          <a:prstGeom prst="rect">
            <a:avLst/>
          </a:prstGeom>
          <a:noFill/>
        </p:spPr>
        <p:txBody>
          <a:bodyPr wrap="square" rtlCol="0">
            <a:spAutoFit/>
          </a:bodyPr>
          <a:lstStyle/>
          <a:p>
            <a:r>
              <a:rPr lang="en-GB" dirty="0"/>
              <a:t>The </a:t>
            </a:r>
            <a:r>
              <a:rPr lang="en-GB" b="1" dirty="0">
                <a:solidFill>
                  <a:srgbClr val="FF0000"/>
                </a:solidFill>
              </a:rPr>
              <a:t>Red</a:t>
            </a:r>
            <a:r>
              <a:rPr lang="en-GB" dirty="0"/>
              <a:t> being the younger development years, and </a:t>
            </a:r>
            <a:r>
              <a:rPr lang="en-GB" b="1" dirty="0"/>
              <a:t>Black</a:t>
            </a:r>
            <a:r>
              <a:rPr lang="en-GB" dirty="0"/>
              <a:t> as they progress through Primary School.</a:t>
            </a:r>
          </a:p>
        </p:txBody>
      </p:sp>
    </p:spTree>
    <p:extLst>
      <p:ext uri="{BB962C8B-B14F-4D97-AF65-F5344CB8AC3E}">
        <p14:creationId xmlns:p14="http://schemas.microsoft.com/office/powerpoint/2010/main" val="419706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4124F-3E89-4D50-91B7-AC12D08100B8}"/>
              </a:ext>
            </a:extLst>
          </p:cNvPr>
          <p:cNvSpPr>
            <a:spLocks noGrp="1"/>
          </p:cNvSpPr>
          <p:nvPr>
            <p:ph type="body" idx="1"/>
          </p:nvPr>
        </p:nvSpPr>
        <p:spPr>
          <a:xfrm>
            <a:off x="831850" y="222422"/>
            <a:ext cx="10515600" cy="654909"/>
          </a:xfrm>
        </p:spPr>
        <p:txBody>
          <a:bodyPr/>
          <a:lstStyle/>
          <a:p>
            <a:r>
              <a:rPr lang="en-GB" b="1" u="sng" dirty="0">
                <a:solidFill>
                  <a:schemeClr val="tx1"/>
                </a:solidFill>
                <a:latin typeface="Calibri" panose="020F0502020204030204" pitchFamily="34" charset="0"/>
                <a:ea typeface="+mj-ea"/>
                <a:cs typeface="Calibri" panose="020F0502020204030204" pitchFamily="34" charset="0"/>
              </a:rPr>
              <a:t>Other g</a:t>
            </a:r>
            <a:r>
              <a:rPr lang="en-GB" sz="4000" b="1" u="sng" kern="1200" dirty="0">
                <a:solidFill>
                  <a:schemeClr val="tx1"/>
                </a:solidFill>
                <a:latin typeface="Calibri" panose="020F0502020204030204" pitchFamily="34" charset="0"/>
                <a:ea typeface="+mj-ea"/>
                <a:cs typeface="Calibri" panose="020F0502020204030204" pitchFamily="34" charset="0"/>
              </a:rPr>
              <a:t>eneral </a:t>
            </a:r>
            <a:r>
              <a:rPr lang="en-GB" b="1" u="sng" dirty="0">
                <a:solidFill>
                  <a:schemeClr val="tx1"/>
                </a:solidFill>
                <a:latin typeface="Calibri" panose="020F0502020204030204" pitchFamily="34" charset="0"/>
                <a:ea typeface="+mj-ea"/>
                <a:cs typeface="Calibri" panose="020F0502020204030204" pitchFamily="34" charset="0"/>
              </a:rPr>
              <a:t>w</a:t>
            </a:r>
            <a:r>
              <a:rPr lang="en-GB" sz="4000" b="1" u="sng" kern="1200" dirty="0">
                <a:solidFill>
                  <a:schemeClr val="tx1"/>
                </a:solidFill>
                <a:latin typeface="Calibri" panose="020F0502020204030204" pitchFamily="34" charset="0"/>
                <a:ea typeface="+mj-ea"/>
                <a:cs typeface="Calibri" panose="020F0502020204030204" pitchFamily="34" charset="0"/>
              </a:rPr>
              <a:t>orries </a:t>
            </a:r>
            <a:r>
              <a:rPr lang="en-GB" b="1" u="sng" dirty="0">
                <a:solidFill>
                  <a:schemeClr val="tx1"/>
                </a:solidFill>
                <a:latin typeface="Calibri" panose="020F0502020204030204" pitchFamily="34" charset="0"/>
                <a:ea typeface="+mj-ea"/>
                <a:cs typeface="Calibri" panose="020F0502020204030204" pitchFamily="34" charset="0"/>
              </a:rPr>
              <a:t>i</a:t>
            </a:r>
            <a:r>
              <a:rPr lang="en-GB" sz="4000" b="1" u="sng" kern="1200" dirty="0">
                <a:solidFill>
                  <a:schemeClr val="tx1"/>
                </a:solidFill>
                <a:latin typeface="Calibri" panose="020F0502020204030204" pitchFamily="34" charset="0"/>
                <a:ea typeface="+mj-ea"/>
                <a:cs typeface="Calibri" panose="020F0502020204030204" pitchFamily="34" charset="0"/>
              </a:rPr>
              <a:t>n </a:t>
            </a:r>
            <a:r>
              <a:rPr lang="en-GB" b="1" u="sng" dirty="0">
                <a:solidFill>
                  <a:schemeClr val="tx1"/>
                </a:solidFill>
                <a:latin typeface="Calibri" panose="020F0502020204030204" pitchFamily="34" charset="0"/>
                <a:ea typeface="+mj-ea"/>
                <a:cs typeface="Calibri" panose="020F0502020204030204" pitchFamily="34" charset="0"/>
              </a:rPr>
              <a:t>t</a:t>
            </a:r>
            <a:r>
              <a:rPr lang="en-GB" sz="4000" b="1" u="sng" kern="1200" dirty="0">
                <a:solidFill>
                  <a:schemeClr val="tx1"/>
                </a:solidFill>
                <a:latin typeface="Calibri" panose="020F0502020204030204" pitchFamily="34" charset="0"/>
                <a:ea typeface="+mj-ea"/>
                <a:cs typeface="Calibri" panose="020F0502020204030204" pitchFamily="34" charset="0"/>
              </a:rPr>
              <a:t>his </a:t>
            </a:r>
            <a:r>
              <a:rPr lang="en-GB" b="1" u="sng" dirty="0">
                <a:solidFill>
                  <a:schemeClr val="tx1"/>
                </a:solidFill>
                <a:latin typeface="Calibri" panose="020F0502020204030204" pitchFamily="34" charset="0"/>
                <a:ea typeface="+mj-ea"/>
                <a:cs typeface="Calibri" panose="020F0502020204030204" pitchFamily="34" charset="0"/>
              </a:rPr>
              <a:t>a</a:t>
            </a:r>
            <a:r>
              <a:rPr lang="en-GB" sz="4000" b="1" u="sng" kern="1200" dirty="0">
                <a:solidFill>
                  <a:schemeClr val="tx1"/>
                </a:solidFill>
                <a:latin typeface="Calibri" panose="020F0502020204030204" pitchFamily="34" charset="0"/>
                <a:ea typeface="+mj-ea"/>
                <a:cs typeface="Calibri" panose="020F0502020204030204" pitchFamily="34" charset="0"/>
              </a:rPr>
              <a:t>ge </a:t>
            </a:r>
            <a:r>
              <a:rPr lang="en-GB" b="1" u="sng" dirty="0">
                <a:solidFill>
                  <a:schemeClr val="tx1"/>
                </a:solidFill>
                <a:latin typeface="Calibri" panose="020F0502020204030204" pitchFamily="34" charset="0"/>
                <a:ea typeface="+mj-ea"/>
                <a:cs typeface="Calibri" panose="020F0502020204030204" pitchFamily="34" charset="0"/>
              </a:rPr>
              <a:t>g</a:t>
            </a:r>
            <a:r>
              <a:rPr lang="en-GB" sz="4000" b="1" u="sng" kern="1200" dirty="0">
                <a:solidFill>
                  <a:schemeClr val="tx1"/>
                </a:solidFill>
                <a:latin typeface="Calibri" panose="020F0502020204030204" pitchFamily="34" charset="0"/>
                <a:ea typeface="+mj-ea"/>
                <a:cs typeface="Calibri" panose="020F0502020204030204" pitchFamily="34" charset="0"/>
              </a:rPr>
              <a:t>roup</a:t>
            </a:r>
          </a:p>
          <a:p>
            <a:endParaRPr lang="en-GB" dirty="0"/>
          </a:p>
        </p:txBody>
      </p:sp>
      <p:sp>
        <p:nvSpPr>
          <p:cNvPr id="3" name="Text Placeholder 2">
            <a:extLst>
              <a:ext uri="{FF2B5EF4-FFF2-40B4-BE49-F238E27FC236}">
                <a16:creationId xmlns:a16="http://schemas.microsoft.com/office/drawing/2014/main" id="{45E81930-F63F-49DF-9940-B612D04B135C}"/>
              </a:ext>
            </a:extLst>
          </p:cNvPr>
          <p:cNvSpPr>
            <a:spLocks noGrp="1"/>
          </p:cNvSpPr>
          <p:nvPr>
            <p:ph type="body" sz="quarter" idx="10"/>
          </p:nvPr>
        </p:nvSpPr>
        <p:spPr>
          <a:xfrm>
            <a:off x="522930" y="753763"/>
            <a:ext cx="10956497" cy="5128054"/>
          </a:xfrm>
        </p:spPr>
        <p:txBody>
          <a:bodyPr/>
          <a:lstStyle/>
          <a:p>
            <a:pPr marL="0" indent="0">
              <a:lnSpc>
                <a:spcPct val="100000"/>
              </a:lnSpc>
              <a:buSzPct val="50000"/>
              <a:buNone/>
            </a:pPr>
            <a:r>
              <a:rPr lang="en-GB" sz="2800" b="1" dirty="0">
                <a:solidFill>
                  <a:schemeClr val="tx1"/>
                </a:solidFill>
              </a:rPr>
              <a:t>.Separating Fantasy and Reality- </a:t>
            </a:r>
            <a:r>
              <a:rPr lang="en-GB" sz="2800" dirty="0">
                <a:solidFill>
                  <a:schemeClr val="tx1"/>
                </a:solidFill>
              </a:rPr>
              <a:t>nightmares/dreams seem real</a:t>
            </a:r>
          </a:p>
          <a:p>
            <a:pPr marL="0" indent="0">
              <a:lnSpc>
                <a:spcPct val="100000"/>
              </a:lnSpc>
              <a:buSzPct val="50000"/>
              <a:buNone/>
            </a:pPr>
            <a:r>
              <a:rPr lang="en-GB" sz="2800" b="1" dirty="0">
                <a:solidFill>
                  <a:schemeClr val="tx1"/>
                </a:solidFill>
              </a:rPr>
              <a:t>.Managing Rules- ‘</a:t>
            </a:r>
            <a:r>
              <a:rPr lang="en-GB" sz="2800" dirty="0">
                <a:solidFill>
                  <a:schemeClr val="tx1"/>
                </a:solidFill>
              </a:rPr>
              <a:t>will I get told off if an adults thinks I’m messy?’</a:t>
            </a:r>
            <a:r>
              <a:rPr lang="en-GB" sz="2800" b="1" dirty="0">
                <a:solidFill>
                  <a:schemeClr val="tx1"/>
                </a:solidFill>
              </a:rPr>
              <a:t> </a:t>
            </a:r>
          </a:p>
          <a:p>
            <a:pPr marL="0" indent="0">
              <a:lnSpc>
                <a:spcPct val="100000"/>
              </a:lnSpc>
              <a:buSzPct val="50000"/>
              <a:buNone/>
            </a:pPr>
            <a:r>
              <a:rPr lang="en-GB" sz="2800" b="1" dirty="0">
                <a:solidFill>
                  <a:schemeClr val="tx1"/>
                </a:solidFill>
              </a:rPr>
              <a:t>.Fearing the Unknown -</a:t>
            </a:r>
            <a:r>
              <a:rPr lang="en-GB" sz="2800" dirty="0">
                <a:solidFill>
                  <a:schemeClr val="tx1"/>
                </a:solidFill>
              </a:rPr>
              <a:t>new teacher, class trip</a:t>
            </a:r>
            <a:endParaRPr lang="en-GB" sz="2800" b="1" dirty="0">
              <a:solidFill>
                <a:schemeClr val="tx1"/>
              </a:solidFill>
            </a:endParaRPr>
          </a:p>
          <a:p>
            <a:pPr marL="0" indent="0">
              <a:lnSpc>
                <a:spcPct val="100000"/>
              </a:lnSpc>
              <a:buSzPct val="50000"/>
              <a:buNone/>
            </a:pPr>
            <a:r>
              <a:rPr lang="en-GB" sz="2800" b="1" dirty="0">
                <a:solidFill>
                  <a:schemeClr val="tx1"/>
                </a:solidFill>
              </a:rPr>
              <a:t>.Experiencing School-Related Fears- </a:t>
            </a:r>
            <a:r>
              <a:rPr lang="en-GB" sz="2800" dirty="0">
                <a:solidFill>
                  <a:schemeClr val="tx1"/>
                </a:solidFill>
              </a:rPr>
              <a:t>speaking aloud, not finishing work</a:t>
            </a:r>
            <a:endParaRPr lang="en-GB" b="1" dirty="0"/>
          </a:p>
          <a:p>
            <a:pPr marL="0" indent="0">
              <a:lnSpc>
                <a:spcPct val="100000"/>
              </a:lnSpc>
              <a:buSzPct val="50000"/>
              <a:buNone/>
            </a:pPr>
            <a:r>
              <a:rPr lang="en-GB" sz="2800" b="1" dirty="0">
                <a:solidFill>
                  <a:schemeClr val="tx1"/>
                </a:solidFill>
              </a:rPr>
              <a:t>Focus on Cooperation- </a:t>
            </a:r>
            <a:r>
              <a:rPr lang="en-GB" sz="2800" dirty="0">
                <a:solidFill>
                  <a:schemeClr val="tx1"/>
                </a:solidFill>
              </a:rPr>
              <a:t>more aware of others and their opinion, fragile egos get easily offended</a:t>
            </a:r>
            <a:r>
              <a:rPr lang="en-GB" sz="2800" b="1" dirty="0">
                <a:solidFill>
                  <a:schemeClr val="tx1"/>
                </a:solidFill>
              </a:rPr>
              <a:t> </a:t>
            </a:r>
            <a:r>
              <a:rPr lang="en-GB" sz="2800" dirty="0">
                <a:solidFill>
                  <a:schemeClr val="tx1"/>
                </a:solidFill>
              </a:rPr>
              <a:t>by playful taunts</a:t>
            </a:r>
          </a:p>
          <a:p>
            <a:pPr marL="0" indent="0">
              <a:lnSpc>
                <a:spcPct val="100000"/>
              </a:lnSpc>
              <a:buSzPct val="50000"/>
              <a:buNone/>
            </a:pPr>
            <a:r>
              <a:rPr lang="en-GB" sz="2800" b="1" dirty="0">
                <a:solidFill>
                  <a:schemeClr val="tx1"/>
                </a:solidFill>
              </a:rPr>
              <a:t>.Fears of ‘individuality’ –</a:t>
            </a:r>
            <a:r>
              <a:rPr lang="en-GB" sz="2800" dirty="0">
                <a:solidFill>
                  <a:schemeClr val="tx1"/>
                </a:solidFill>
              </a:rPr>
              <a:t>fear of wanting to fit in and whilst being unique</a:t>
            </a:r>
          </a:p>
          <a:p>
            <a:pPr marL="0" indent="0">
              <a:lnSpc>
                <a:spcPct val="100000"/>
              </a:lnSpc>
              <a:buSzPct val="50000"/>
              <a:buNone/>
            </a:pPr>
            <a:r>
              <a:rPr lang="en-GB" sz="2800" b="1" dirty="0">
                <a:solidFill>
                  <a:schemeClr val="tx1"/>
                </a:solidFill>
              </a:rPr>
              <a:t>.Fear of Change-</a:t>
            </a:r>
            <a:r>
              <a:rPr lang="en-GB" sz="2800" dirty="0">
                <a:solidFill>
                  <a:schemeClr val="tx1"/>
                </a:solidFill>
              </a:rPr>
              <a:t>changes with friends/family can feel like a loss</a:t>
            </a:r>
          </a:p>
          <a:p>
            <a:endParaRPr lang="en-GB" dirty="0"/>
          </a:p>
        </p:txBody>
      </p:sp>
    </p:spTree>
    <p:extLst>
      <p:ext uri="{BB962C8B-B14F-4D97-AF65-F5344CB8AC3E}">
        <p14:creationId xmlns:p14="http://schemas.microsoft.com/office/powerpoint/2010/main" val="105063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ECD3B2-647E-4877-877F-851DD37BBD13}"/>
              </a:ext>
            </a:extLst>
          </p:cNvPr>
          <p:cNvSpPr>
            <a:spLocks noGrp="1"/>
          </p:cNvSpPr>
          <p:nvPr>
            <p:ph type="body" idx="1"/>
          </p:nvPr>
        </p:nvSpPr>
        <p:spPr>
          <a:xfrm>
            <a:off x="831850" y="383059"/>
            <a:ext cx="10515600" cy="914400"/>
          </a:xfrm>
        </p:spPr>
        <p:txBody>
          <a:bodyPr/>
          <a:lstStyle/>
          <a:p>
            <a:r>
              <a:rPr lang="en-GB" sz="4800" b="1" dirty="0">
                <a:solidFill>
                  <a:schemeClr val="tx1"/>
                </a:solidFill>
                <a:latin typeface="Calibri" panose="020F0502020204030204" pitchFamily="34" charset="0"/>
                <a:cs typeface="Calibri" panose="020F0502020204030204" pitchFamily="34" charset="0"/>
              </a:rPr>
              <a:t>Okay…but what can I do to help ?</a:t>
            </a:r>
          </a:p>
        </p:txBody>
      </p:sp>
      <p:pic>
        <p:nvPicPr>
          <p:cNvPr id="9" name="Picture 8" descr="A picture containing clipart&#10;&#10;Description automatically generated">
            <a:extLst>
              <a:ext uri="{FF2B5EF4-FFF2-40B4-BE49-F238E27FC236}">
                <a16:creationId xmlns:a16="http://schemas.microsoft.com/office/drawing/2014/main" id="{041DC7E8-B724-4D3D-A41A-B4EBEA171ABB}"/>
              </a:ext>
            </a:extLst>
          </p:cNvPr>
          <p:cNvPicPr>
            <a:picLocks noChangeAspect="1"/>
          </p:cNvPicPr>
          <p:nvPr/>
        </p:nvPicPr>
        <p:blipFill>
          <a:blip r:embed="rId2"/>
          <a:stretch>
            <a:fillRect/>
          </a:stretch>
        </p:blipFill>
        <p:spPr>
          <a:xfrm>
            <a:off x="3064476" y="2024964"/>
            <a:ext cx="6030097" cy="3164874"/>
          </a:xfrm>
          <a:prstGeom prst="rect">
            <a:avLst/>
          </a:prstGeom>
        </p:spPr>
      </p:pic>
    </p:spTree>
    <p:extLst>
      <p:ext uri="{BB962C8B-B14F-4D97-AF65-F5344CB8AC3E}">
        <p14:creationId xmlns:p14="http://schemas.microsoft.com/office/powerpoint/2010/main" val="61179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normAutofit/>
          </a:bodyPr>
          <a:lstStyle/>
          <a:p>
            <a:r>
              <a:rPr lang="en-GB" b="1" u="sng" dirty="0">
                <a:solidFill>
                  <a:schemeClr val="tx1"/>
                </a:solidFill>
                <a:latin typeface="Calibri" panose="020F0502020204030204" pitchFamily="34" charset="0"/>
                <a:cs typeface="Calibri" panose="020F0502020204030204" pitchFamily="34" charset="0"/>
              </a:rPr>
              <a:t>Things to avoid…..</a:t>
            </a:r>
          </a:p>
        </p:txBody>
      </p:sp>
      <p:sp>
        <p:nvSpPr>
          <p:cNvPr id="11" name="Content Placeholder 2"/>
          <p:cNvSpPr>
            <a:spLocks noGrp="1"/>
          </p:cNvSpPr>
          <p:nvPr>
            <p:ph sz="half" idx="1"/>
          </p:nvPr>
        </p:nvSpPr>
        <p:spPr>
          <a:xfrm>
            <a:off x="838199" y="1556951"/>
            <a:ext cx="8800071" cy="4620012"/>
          </a:xfrm>
        </p:spPr>
        <p:txBody>
          <a:bodyPr>
            <a:normAutofit lnSpcReduction="10000"/>
          </a:bodyPr>
          <a:lstStyle/>
          <a:p>
            <a:pPr marL="0" indent="0">
              <a:buNone/>
            </a:pPr>
            <a:r>
              <a:rPr lang="en-GB" sz="2400" b="1" dirty="0">
                <a:latin typeface="Calibri" panose="020F0502020204030204" pitchFamily="34" charset="0"/>
                <a:cs typeface="Calibri" panose="020F0502020204030204" pitchFamily="34" charset="0"/>
              </a:rPr>
              <a:t>Avoid dismissing a child’s emotions: </a:t>
            </a:r>
            <a:r>
              <a:rPr lang="en-GB" sz="2000" dirty="0">
                <a:latin typeface="Calibri" panose="020F0502020204030204" pitchFamily="34" charset="0"/>
                <a:cs typeface="Calibri" panose="020F0502020204030204" pitchFamily="34" charset="0"/>
              </a:rPr>
              <a:t>saying ‘don’t be scared’ can lead the child to think they are wrong and bad for feeling that way</a:t>
            </a:r>
          </a:p>
          <a:p>
            <a:pPr marL="0" indent="0">
              <a:buNone/>
            </a:pPr>
            <a:r>
              <a:rPr lang="en-GB" sz="2400" b="1" dirty="0">
                <a:latin typeface="Calibri" panose="020F0502020204030204" pitchFamily="34" charset="0"/>
                <a:cs typeface="Calibri" panose="020F0502020204030204" pitchFamily="34" charset="0"/>
              </a:rPr>
              <a:t>Avoid lying to avoid an emotional reaction:</a:t>
            </a:r>
            <a:r>
              <a:rPr lang="en-GB" sz="2400"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 it won’t hurt’ when it will may lead to a sense of distrust and increase the emotional response</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cs typeface="Calibri" panose="020F0502020204030204" pitchFamily="34" charset="0"/>
              </a:rPr>
              <a:t>Avoid shaming a child for their emotions: </a:t>
            </a:r>
            <a:r>
              <a:rPr lang="en-GB" sz="2000" dirty="0">
                <a:latin typeface="Calibri" panose="020F0502020204030204" pitchFamily="34" charset="0"/>
                <a:cs typeface="Calibri" panose="020F0502020204030204" pitchFamily="34" charset="0"/>
              </a:rPr>
              <a:t>teasing a child may lead to a sense of shame and undermines confidence…humour can be a useful distraction but not if it minimises the child’s feelings. </a:t>
            </a:r>
          </a:p>
          <a:p>
            <a:pPr marL="0" indent="0">
              <a:buNone/>
            </a:pPr>
            <a:r>
              <a:rPr lang="en-GB" sz="2400" b="1" dirty="0">
                <a:latin typeface="Calibri" panose="020F0502020204030204" pitchFamily="34" charset="0"/>
                <a:cs typeface="Calibri" panose="020F0502020204030204" pitchFamily="34" charset="0"/>
              </a:rPr>
              <a:t>Avoid ignoring a child’s emotions</a:t>
            </a:r>
            <a:r>
              <a:rPr lang="en-GB" sz="2400"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this may tell the child that their emotions are not important and limit opportunities to learn new ways of managing emotions</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pic>
        <p:nvPicPr>
          <p:cNvPr id="6" name="Picture 5" descr="Background pattern&#10;&#10;Description automatically generated with low confidence">
            <a:extLst>
              <a:ext uri="{FF2B5EF4-FFF2-40B4-BE49-F238E27FC236}">
                <a16:creationId xmlns:a16="http://schemas.microsoft.com/office/drawing/2014/main" id="{362A40CC-D5CD-41A5-BF66-F140E2FE8B32}"/>
              </a:ext>
            </a:extLst>
          </p:cNvPr>
          <p:cNvPicPr>
            <a:picLocks noChangeAspect="1"/>
          </p:cNvPicPr>
          <p:nvPr/>
        </p:nvPicPr>
        <p:blipFill>
          <a:blip r:embed="rId3"/>
          <a:stretch>
            <a:fillRect/>
          </a:stretch>
        </p:blipFill>
        <p:spPr>
          <a:xfrm>
            <a:off x="1853514" y="2829697"/>
            <a:ext cx="7068064" cy="1507525"/>
          </a:xfrm>
          <a:prstGeom prst="rect">
            <a:avLst/>
          </a:prstGeom>
        </p:spPr>
      </p:pic>
    </p:spTree>
    <p:extLst>
      <p:ext uri="{BB962C8B-B14F-4D97-AF65-F5344CB8AC3E}">
        <p14:creationId xmlns:p14="http://schemas.microsoft.com/office/powerpoint/2010/main" val="86539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E177-3071-4C4D-99E5-74B3744A4D98}"/>
              </a:ext>
            </a:extLst>
          </p:cNvPr>
          <p:cNvSpPr>
            <a:spLocks noGrp="1"/>
          </p:cNvSpPr>
          <p:nvPr>
            <p:ph type="title"/>
          </p:nvPr>
        </p:nvSpPr>
        <p:spPr>
          <a:xfrm>
            <a:off x="838200" y="234779"/>
            <a:ext cx="10515600" cy="753762"/>
          </a:xfrm>
        </p:spPr>
        <p:txBody>
          <a:bodyPr/>
          <a:lstStyle/>
          <a:p>
            <a:r>
              <a:rPr lang="en-GB" b="1" u="sng" dirty="0">
                <a:solidFill>
                  <a:schemeClr val="tx1"/>
                </a:solidFill>
                <a:latin typeface="Calibri" panose="020F0502020204030204" pitchFamily="34" charset="0"/>
                <a:cs typeface="Calibri" panose="020F0502020204030204" pitchFamily="34" charset="0"/>
              </a:rPr>
              <a:t>Emotional regulation…the basics</a:t>
            </a:r>
          </a:p>
        </p:txBody>
      </p:sp>
      <p:sp>
        <p:nvSpPr>
          <p:cNvPr id="3" name="Content Placeholder 2">
            <a:extLst>
              <a:ext uri="{FF2B5EF4-FFF2-40B4-BE49-F238E27FC236}">
                <a16:creationId xmlns:a16="http://schemas.microsoft.com/office/drawing/2014/main" id="{206002E2-54EF-4FF9-A9F3-E422AA82494D}"/>
              </a:ext>
            </a:extLst>
          </p:cNvPr>
          <p:cNvSpPr>
            <a:spLocks noGrp="1"/>
          </p:cNvSpPr>
          <p:nvPr>
            <p:ph sz="half" idx="1"/>
          </p:nvPr>
        </p:nvSpPr>
        <p:spPr>
          <a:xfrm>
            <a:off x="709863" y="902043"/>
            <a:ext cx="11165305" cy="5274920"/>
          </a:xfrm>
        </p:spPr>
        <p:txBody>
          <a:bodyPr/>
          <a:lstStyle/>
          <a:p>
            <a:r>
              <a:rPr lang="en-GB" sz="2400" b="1" dirty="0">
                <a:latin typeface="Calibri" panose="020F0502020204030204" pitchFamily="34" charset="0"/>
                <a:cs typeface="Calibri" panose="020F0502020204030204" pitchFamily="34" charset="0"/>
              </a:rPr>
              <a:t>A good night's sleep- </a:t>
            </a:r>
            <a:r>
              <a:rPr lang="en-GB" sz="2400" dirty="0">
                <a:latin typeface="Calibri" panose="020F0502020204030204" pitchFamily="34" charset="0"/>
                <a:cs typeface="Calibri" panose="020F0502020204030204" pitchFamily="34" charset="0"/>
              </a:rPr>
              <a:t>have a bedtime routine and set bedtime, avoid screens  1 hour before bed and promote quiet calm activities. Try not to talk about worries at bedtime unless you have to.</a:t>
            </a:r>
          </a:p>
          <a:p>
            <a:r>
              <a:rPr lang="en-GB" sz="2400" b="1" dirty="0">
                <a:latin typeface="Calibri" panose="020F0502020204030204" pitchFamily="34" charset="0"/>
                <a:cs typeface="Calibri" panose="020F0502020204030204" pitchFamily="34" charset="0"/>
              </a:rPr>
              <a:t>Healthy and regular meals- </a:t>
            </a:r>
            <a:r>
              <a:rPr lang="en-GB" sz="2400" dirty="0">
                <a:latin typeface="Calibri" panose="020F0502020204030204" pitchFamily="34" charset="0"/>
                <a:cs typeface="Calibri" panose="020F0502020204030204" pitchFamily="34" charset="0"/>
              </a:rPr>
              <a:t>maintain blood sugars, avoid caffeine and too much sugar.</a:t>
            </a:r>
          </a:p>
          <a:p>
            <a:r>
              <a:rPr lang="en-GB" sz="2400" b="1" dirty="0">
                <a:latin typeface="Calibri" panose="020F0502020204030204" pitchFamily="34" charset="0"/>
                <a:cs typeface="Calibri" panose="020F0502020204030204" pitchFamily="34" charset="0"/>
              </a:rPr>
              <a:t>Be active, have lots of fun, socialise with friends </a:t>
            </a:r>
            <a:r>
              <a:rPr lang="en-GB" sz="2400" b="1" u="sng" dirty="0">
                <a:latin typeface="Calibri" panose="020F0502020204030204" pitchFamily="34" charset="0"/>
                <a:cs typeface="Calibri" panose="020F0502020204030204" pitchFamily="34" charset="0"/>
              </a:rPr>
              <a:t>but</a:t>
            </a:r>
            <a:r>
              <a:rPr lang="en-GB" sz="2400" b="1" dirty="0">
                <a:latin typeface="Calibri" panose="020F0502020204030204" pitchFamily="34" charset="0"/>
                <a:cs typeface="Calibri" panose="020F0502020204030204" pitchFamily="34" charset="0"/>
              </a:rPr>
              <a:t> also set time to relax </a:t>
            </a:r>
            <a:r>
              <a:rPr lang="en-GB" sz="2400" dirty="0">
                <a:latin typeface="Calibri" panose="020F0502020204030204" pitchFamily="34" charset="0"/>
                <a:cs typeface="Calibri" panose="020F0502020204030204" pitchFamily="34" charset="0"/>
              </a:rPr>
              <a:t>(try not to overschedule your child.)</a:t>
            </a:r>
          </a:p>
          <a:p>
            <a:r>
              <a:rPr lang="en-GB" sz="2400" b="1" dirty="0">
                <a:latin typeface="Calibri" panose="020F0502020204030204" pitchFamily="34" charset="0"/>
                <a:cs typeface="Calibri" panose="020F0502020204030204" pitchFamily="34" charset="0"/>
              </a:rPr>
              <a:t>Be available to talk through problems and worries, -</a:t>
            </a:r>
            <a:r>
              <a:rPr lang="en-GB" sz="2400" dirty="0">
                <a:latin typeface="Calibri" panose="020F0502020204030204" pitchFamily="34" charset="0"/>
                <a:cs typeface="Calibri" panose="020F0502020204030204" pitchFamily="34" charset="0"/>
              </a:rPr>
              <a:t>remember to  praise your child for effort, not just results.</a:t>
            </a:r>
          </a:p>
          <a:p>
            <a:r>
              <a:rPr lang="en-GB" sz="2400" b="1" dirty="0">
                <a:latin typeface="Calibri" panose="020F0502020204030204" pitchFamily="34" charset="0"/>
                <a:cs typeface="Calibri" panose="020F0502020204030204" pitchFamily="34" charset="0"/>
              </a:rPr>
              <a:t>Offer your child stability and clear behaviour boundaries</a:t>
            </a:r>
            <a:r>
              <a:rPr lang="en-GB" sz="2400" dirty="0">
                <a:latin typeface="Calibri" panose="020F0502020204030204" pitchFamily="34" charset="0"/>
                <a:cs typeface="Calibri" panose="020F0502020204030204" pitchFamily="34" charset="0"/>
              </a:rPr>
              <a:t>,-they will feel secure.</a:t>
            </a:r>
          </a:p>
          <a:p>
            <a:r>
              <a:rPr lang="en-GB" sz="2400" b="1" dirty="0">
                <a:latin typeface="Calibri" panose="020F0502020204030204" pitchFamily="34" charset="0"/>
                <a:cs typeface="Calibri" panose="020F0502020204030204" pitchFamily="34" charset="0"/>
              </a:rPr>
              <a:t>Have good communication with your school.</a:t>
            </a:r>
          </a:p>
          <a:p>
            <a:r>
              <a:rPr lang="en-GB" sz="2400" b="1" u="sng" dirty="0">
                <a:latin typeface="Calibri" panose="020F0502020204030204" pitchFamily="34" charset="0"/>
                <a:cs typeface="Calibri" panose="020F0502020204030204" pitchFamily="34" charset="0"/>
              </a:rPr>
              <a:t>Your wellbeing is vital , get some support for yourself.</a:t>
            </a:r>
          </a:p>
          <a:p>
            <a:endParaRPr lang="en-GB" dirty="0"/>
          </a:p>
        </p:txBody>
      </p:sp>
      <p:pic>
        <p:nvPicPr>
          <p:cNvPr id="5" name="Picture 4" descr="A picture containing clipart&#10;&#10;Description automatically generated">
            <a:extLst>
              <a:ext uri="{FF2B5EF4-FFF2-40B4-BE49-F238E27FC236}">
                <a16:creationId xmlns:a16="http://schemas.microsoft.com/office/drawing/2014/main" id="{0323049E-EEFB-40AD-AA87-85E84DEE4818}"/>
              </a:ext>
            </a:extLst>
          </p:cNvPr>
          <p:cNvPicPr>
            <a:picLocks noChangeAspect="1"/>
          </p:cNvPicPr>
          <p:nvPr/>
        </p:nvPicPr>
        <p:blipFill>
          <a:blip r:embed="rId2"/>
          <a:stretch>
            <a:fillRect/>
          </a:stretch>
        </p:blipFill>
        <p:spPr>
          <a:xfrm>
            <a:off x="7821442" y="4417605"/>
            <a:ext cx="2175174" cy="1587960"/>
          </a:xfrm>
          <a:prstGeom prst="rect">
            <a:avLst/>
          </a:prstGeom>
        </p:spPr>
      </p:pic>
    </p:spTree>
    <p:extLst>
      <p:ext uri="{BB962C8B-B14F-4D97-AF65-F5344CB8AC3E}">
        <p14:creationId xmlns:p14="http://schemas.microsoft.com/office/powerpoint/2010/main" val="100630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5C7CF8-9DE1-66A3-E800-2B6C8887BE0C}"/>
              </a:ext>
            </a:extLst>
          </p:cNvPr>
          <p:cNvPicPr>
            <a:picLocks noChangeAspect="1"/>
          </p:cNvPicPr>
          <p:nvPr/>
        </p:nvPicPr>
        <p:blipFill>
          <a:blip r:embed="rId2"/>
          <a:stretch>
            <a:fillRect/>
          </a:stretch>
        </p:blipFill>
        <p:spPr>
          <a:xfrm>
            <a:off x="279400" y="723901"/>
            <a:ext cx="4635500" cy="3961093"/>
          </a:xfrm>
          <a:prstGeom prst="rect">
            <a:avLst/>
          </a:prstGeom>
        </p:spPr>
      </p:pic>
      <p:sp>
        <p:nvSpPr>
          <p:cNvPr id="2" name="Title 1">
            <a:extLst>
              <a:ext uri="{FF2B5EF4-FFF2-40B4-BE49-F238E27FC236}">
                <a16:creationId xmlns:a16="http://schemas.microsoft.com/office/drawing/2014/main" id="{8E463191-9E07-497A-A944-502CDEC25A7D}"/>
              </a:ext>
            </a:extLst>
          </p:cNvPr>
          <p:cNvSpPr>
            <a:spLocks noGrp="1"/>
          </p:cNvSpPr>
          <p:nvPr>
            <p:ph type="title"/>
          </p:nvPr>
        </p:nvSpPr>
        <p:spPr/>
        <p:txBody>
          <a:bodyPr/>
          <a:lstStyle/>
          <a:p>
            <a:endParaRPr lang="en-GB" dirty="0"/>
          </a:p>
        </p:txBody>
      </p:sp>
      <p:sp>
        <p:nvSpPr>
          <p:cNvPr id="3" name="Picture Placeholder 2">
            <a:extLst>
              <a:ext uri="{FF2B5EF4-FFF2-40B4-BE49-F238E27FC236}">
                <a16:creationId xmlns:a16="http://schemas.microsoft.com/office/drawing/2014/main" id="{EF11D8B6-7B49-420D-9F17-BCF8FF58B7E7}"/>
              </a:ext>
            </a:extLst>
          </p:cNvPr>
          <p:cNvSpPr>
            <a:spLocks noGrp="1"/>
          </p:cNvSpPr>
          <p:nvPr>
            <p:ph type="pic" idx="1"/>
          </p:nvPr>
        </p:nvSpPr>
        <p:spPr>
          <a:xfrm>
            <a:off x="5183188" y="987425"/>
            <a:ext cx="6172200" cy="3961093"/>
          </a:xfrm>
        </p:spPr>
        <p:txBody>
          <a:bodyPr/>
          <a:lstStyle/>
          <a:p>
            <a:endParaRPr lang="en-GB" dirty="0"/>
          </a:p>
        </p:txBody>
      </p:sp>
      <p:sp>
        <p:nvSpPr>
          <p:cNvPr id="4" name="Text Placeholder 3">
            <a:extLst>
              <a:ext uri="{FF2B5EF4-FFF2-40B4-BE49-F238E27FC236}">
                <a16:creationId xmlns:a16="http://schemas.microsoft.com/office/drawing/2014/main" id="{AED12BFD-70C5-461B-BB83-1A19C6ED7AF6}"/>
              </a:ext>
            </a:extLst>
          </p:cNvPr>
          <p:cNvSpPr>
            <a:spLocks noGrp="1"/>
          </p:cNvSpPr>
          <p:nvPr>
            <p:ph type="body" sz="half" idx="2"/>
          </p:nvPr>
        </p:nvSpPr>
        <p:spPr>
          <a:xfrm>
            <a:off x="839788" y="1625600"/>
            <a:ext cx="3932237" cy="2945388"/>
          </a:xfrm>
        </p:spPr>
        <p:txBody>
          <a:bodyPr/>
          <a:lstStyle/>
          <a:p>
            <a:endParaRPr lang="en-GB" dirty="0"/>
          </a:p>
        </p:txBody>
      </p:sp>
      <p:sp>
        <p:nvSpPr>
          <p:cNvPr id="5" name="Rectangle 2">
            <a:extLst>
              <a:ext uri="{FF2B5EF4-FFF2-40B4-BE49-F238E27FC236}">
                <a16:creationId xmlns:a16="http://schemas.microsoft.com/office/drawing/2014/main" id="{F2124FC6-5EFD-4EEE-9234-FFB9C5DD062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TextBox 8">
            <a:extLst>
              <a:ext uri="{FF2B5EF4-FFF2-40B4-BE49-F238E27FC236}">
                <a16:creationId xmlns:a16="http://schemas.microsoft.com/office/drawing/2014/main" id="{C64FAFE2-3DAE-4712-B3EC-3A3B883656FC}"/>
              </a:ext>
            </a:extLst>
          </p:cNvPr>
          <p:cNvSpPr txBox="1"/>
          <p:nvPr/>
        </p:nvSpPr>
        <p:spPr>
          <a:xfrm>
            <a:off x="5845215" y="1524000"/>
            <a:ext cx="5034988"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could spend a couple of minutes to answer these 5 short questions to provide feedback of the session, I would be grateful… </a:t>
            </a:r>
            <a:r>
              <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many thanks</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7939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408EAC-9579-43DC-98C8-FA979032E68D}"/>
              </a:ext>
            </a:extLst>
          </p:cNvPr>
          <p:cNvSpPr>
            <a:spLocks noGrp="1"/>
          </p:cNvSpPr>
          <p:nvPr>
            <p:ph type="body" idx="1"/>
          </p:nvPr>
        </p:nvSpPr>
        <p:spPr>
          <a:xfrm>
            <a:off x="271849" y="407773"/>
            <a:ext cx="3645244" cy="1631092"/>
          </a:xfrm>
        </p:spPr>
        <p:txBody>
          <a:bodyPr/>
          <a:lstStyle/>
          <a:p>
            <a:r>
              <a:rPr lang="en-GB" b="1" dirty="0">
                <a:solidFill>
                  <a:schemeClr val="tx1"/>
                </a:solidFill>
                <a:latin typeface="Calibri" panose="020F0502020204030204" pitchFamily="34" charset="0"/>
                <a:cs typeface="Calibri" panose="020F0502020204030204" pitchFamily="34" charset="0"/>
              </a:rPr>
              <a:t>Support your child to strategize</a:t>
            </a:r>
          </a:p>
        </p:txBody>
      </p:sp>
      <p:pic>
        <p:nvPicPr>
          <p:cNvPr id="7" name="Picture 6" descr="Map&#10;&#10;Description automatically generated">
            <a:extLst>
              <a:ext uri="{FF2B5EF4-FFF2-40B4-BE49-F238E27FC236}">
                <a16:creationId xmlns:a16="http://schemas.microsoft.com/office/drawing/2014/main" id="{B0A44E63-3B27-4633-A603-A184A2444150}"/>
              </a:ext>
            </a:extLst>
          </p:cNvPr>
          <p:cNvPicPr>
            <a:picLocks noChangeAspect="1"/>
          </p:cNvPicPr>
          <p:nvPr/>
        </p:nvPicPr>
        <p:blipFill>
          <a:blip r:embed="rId2"/>
          <a:stretch>
            <a:fillRect/>
          </a:stretch>
        </p:blipFill>
        <p:spPr>
          <a:xfrm>
            <a:off x="3917092" y="407773"/>
            <a:ext cx="6400799" cy="5684108"/>
          </a:xfrm>
          <a:prstGeom prst="rect">
            <a:avLst/>
          </a:prstGeom>
        </p:spPr>
      </p:pic>
    </p:spTree>
    <p:extLst>
      <p:ext uri="{BB962C8B-B14F-4D97-AF65-F5344CB8AC3E}">
        <p14:creationId xmlns:p14="http://schemas.microsoft.com/office/powerpoint/2010/main" val="243852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53AED-EC05-4336-96C6-51BDFEA647B2}"/>
              </a:ext>
            </a:extLst>
          </p:cNvPr>
          <p:cNvSpPr>
            <a:spLocks noGrp="1"/>
          </p:cNvSpPr>
          <p:nvPr>
            <p:ph type="body" idx="1"/>
          </p:nvPr>
        </p:nvSpPr>
        <p:spPr>
          <a:xfrm>
            <a:off x="831851" y="1130161"/>
            <a:ext cx="2833988" cy="525020"/>
          </a:xfrm>
        </p:spPr>
        <p:txBody>
          <a:bodyPr/>
          <a:lstStyle/>
          <a:p>
            <a:r>
              <a:rPr lang="en-GB" b="1" u="sng" dirty="0">
                <a:solidFill>
                  <a:schemeClr val="tx1"/>
                </a:solidFill>
                <a:latin typeface="Calibri" panose="020F0502020204030204" pitchFamily="34" charset="0"/>
                <a:cs typeface="Calibri" panose="020F0502020204030204" pitchFamily="34" charset="0"/>
              </a:rPr>
              <a:t>Worry Time:</a:t>
            </a:r>
          </a:p>
        </p:txBody>
      </p:sp>
      <p:sp>
        <p:nvSpPr>
          <p:cNvPr id="3" name="Text Placeholder 2">
            <a:extLst>
              <a:ext uri="{FF2B5EF4-FFF2-40B4-BE49-F238E27FC236}">
                <a16:creationId xmlns:a16="http://schemas.microsoft.com/office/drawing/2014/main" id="{248A39A5-B0EB-409A-BCC0-233487442599}"/>
              </a:ext>
            </a:extLst>
          </p:cNvPr>
          <p:cNvSpPr>
            <a:spLocks noGrp="1"/>
          </p:cNvSpPr>
          <p:nvPr>
            <p:ph type="body" sz="quarter" idx="10"/>
          </p:nvPr>
        </p:nvSpPr>
        <p:spPr>
          <a:xfrm>
            <a:off x="288153" y="2051223"/>
            <a:ext cx="10515600" cy="3781166"/>
          </a:xfrm>
        </p:spPr>
        <p:txBody>
          <a:bodyPr/>
          <a:lstStyle/>
          <a:p>
            <a:pPr algn="just">
              <a:lnSpc>
                <a:spcPct val="115000"/>
              </a:lnSpc>
              <a:spcAft>
                <a:spcPts val="10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Allow 15 minutes per day to talk </a:t>
            </a:r>
            <a:r>
              <a:rPr lang="en-GB" sz="2000" dirty="0">
                <a:effectLst/>
                <a:latin typeface="Calibri" panose="020F0502020204030204" pitchFamily="34" charset="0"/>
                <a:ea typeface="Times New Roman" panose="02020603050405020304" pitchFamily="18" charset="0"/>
                <a:cs typeface="Calibri" panose="020F0502020204030204" pitchFamily="34" charset="0"/>
              </a:rPr>
              <a:t>about worries. This is time together so really make the most of talking and listening about whatever worries. </a:t>
            </a:r>
            <a:r>
              <a:rPr lang="en-GB" sz="2000" b="1" u="sng" dirty="0">
                <a:effectLst/>
                <a:latin typeface="Calibri" panose="020F0502020204030204" pitchFamily="34" charset="0"/>
                <a:ea typeface="Times New Roman" panose="02020603050405020304" pitchFamily="18" charset="0"/>
                <a:cs typeface="Calibri" panose="020F0502020204030204" pitchFamily="34" charset="0"/>
              </a:rPr>
              <a:t>There should be no interruptions</a:t>
            </a:r>
            <a:r>
              <a:rPr lang="en-GB" sz="2000" dirty="0">
                <a:effectLst/>
                <a:latin typeface="Calibri" panose="020F0502020204030204" pitchFamily="34" charset="0"/>
                <a:ea typeface="Times New Roman" panose="02020603050405020304" pitchFamily="18" charset="0"/>
                <a:cs typeface="Calibri" panose="020F0502020204030204" pitchFamily="34" charset="0"/>
              </a:rPr>
              <a:t>, no TV, no telephone, no sister, or brother wanting to play or have help with their homework. </a:t>
            </a:r>
          </a:p>
          <a:p>
            <a:pPr algn="just">
              <a:lnSpc>
                <a:spcPct val="115000"/>
              </a:lnSpc>
              <a:spcAft>
                <a:spcPts val="1000"/>
              </a:spcAft>
            </a:pPr>
            <a:r>
              <a:rPr lang="en-GB" sz="2000" dirty="0">
                <a:effectLst/>
                <a:latin typeface="Calibri" panose="020F0502020204030204" pitchFamily="34" charset="0"/>
                <a:ea typeface="Times New Roman" panose="02020603050405020304" pitchFamily="18" charset="0"/>
                <a:cs typeface="Calibri" panose="020F0502020204030204" pitchFamily="34" charset="0"/>
              </a:rPr>
              <a:t>Worry Time is the time to say whatever the child wants to say about their worries, during this time mum/ dad/ guardian should listen and try and help.</a:t>
            </a:r>
          </a:p>
          <a:p>
            <a:pPr marL="0" indent="0" algn="just">
              <a:lnSpc>
                <a:spcPct val="115000"/>
              </a:lnSpc>
              <a:spcAft>
                <a:spcPts val="1000"/>
              </a:spcAft>
              <a:buNone/>
            </a:pPr>
            <a:r>
              <a:rPr lang="en-GB" sz="2000" b="1" u="sng" dirty="0">
                <a:effectLst/>
                <a:latin typeface="Calibri" panose="020F0502020204030204" pitchFamily="34" charset="0"/>
                <a:ea typeface="Times New Roman" panose="02020603050405020304" pitchFamily="18" charset="0"/>
                <a:cs typeface="Calibri" panose="020F0502020204030204" pitchFamily="34" charset="0"/>
              </a:rPr>
              <a:t>There is one important rule about Worry Time:</a:t>
            </a:r>
            <a:endParaRPr lang="en-GB" sz="20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spcAft>
                <a:spcPts val="1000"/>
              </a:spcAft>
              <a:buNone/>
            </a:pPr>
            <a:r>
              <a:rPr lang="en-GB" sz="2000" b="1" dirty="0">
                <a:effectLst/>
                <a:latin typeface="Calibri" panose="020F0502020204030204" pitchFamily="34" charset="0"/>
                <a:ea typeface="Times New Roman" panose="02020603050405020304" pitchFamily="18" charset="0"/>
                <a:cs typeface="Calibri" panose="020F0502020204030204" pitchFamily="34" charset="0"/>
              </a:rPr>
              <a:t>At all other times </a:t>
            </a:r>
            <a:r>
              <a:rPr lang="en-GB" sz="2000" dirty="0">
                <a:effectLst/>
                <a:latin typeface="Calibri" panose="020F0502020204030204" pitchFamily="34" charset="0"/>
                <a:ea typeface="Times New Roman" panose="02020603050405020304" pitchFamily="18" charset="0"/>
                <a:cs typeface="Calibri" panose="020F0502020204030204" pitchFamily="34" charset="0"/>
              </a:rPr>
              <a:t>when your child feels that their head is full of worries, they must write them all down and pop them into a WORRY BOX, A BOOK, - ready for discussion later.</a:t>
            </a:r>
            <a:endParaRPr lang="en-GB" sz="2000" dirty="0">
              <a:latin typeface="Calibri" panose="020F0502020204030204" pitchFamily="34" charset="0"/>
              <a:cs typeface="Calibri" panose="020F0502020204030204" pitchFamily="34" charset="0"/>
            </a:endParaRPr>
          </a:p>
        </p:txBody>
      </p:sp>
      <p:pic>
        <p:nvPicPr>
          <p:cNvPr id="5" name="Picture 4" descr="A picture containing text, clock, gauge&#10;&#10;Description automatically generated">
            <a:extLst>
              <a:ext uri="{FF2B5EF4-FFF2-40B4-BE49-F238E27FC236}">
                <a16:creationId xmlns:a16="http://schemas.microsoft.com/office/drawing/2014/main" id="{7329FA06-8269-40D6-88E0-D490AD3E1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217" y="321108"/>
            <a:ext cx="2607275" cy="1569475"/>
          </a:xfrm>
          <a:prstGeom prst="rect">
            <a:avLst/>
          </a:prstGeom>
        </p:spPr>
      </p:pic>
    </p:spTree>
    <p:extLst>
      <p:ext uri="{BB962C8B-B14F-4D97-AF65-F5344CB8AC3E}">
        <p14:creationId xmlns:p14="http://schemas.microsoft.com/office/powerpoint/2010/main" val="73391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04B3D0-B6C3-4B3D-BEFE-0D5C99E8D6D8}"/>
              </a:ext>
            </a:extLst>
          </p:cNvPr>
          <p:cNvSpPr>
            <a:spLocks noGrp="1"/>
          </p:cNvSpPr>
          <p:nvPr>
            <p:ph type="body" idx="1"/>
          </p:nvPr>
        </p:nvSpPr>
        <p:spPr>
          <a:xfrm>
            <a:off x="831850" y="271849"/>
            <a:ext cx="10515600" cy="766119"/>
          </a:xfrm>
        </p:spPr>
        <p:txBody>
          <a:bodyPr/>
          <a:lstStyle/>
          <a:p>
            <a:r>
              <a:rPr lang="en-GB" b="1" dirty="0">
                <a:solidFill>
                  <a:schemeClr val="tx1"/>
                </a:solidFill>
                <a:latin typeface="Calibri" panose="020F0502020204030204" pitchFamily="34" charset="0"/>
                <a:cs typeface="Calibri" panose="020F0502020204030204" pitchFamily="34" charset="0"/>
              </a:rPr>
              <a:t>Get the child to question their anxiety thoughts</a:t>
            </a:r>
          </a:p>
        </p:txBody>
      </p:sp>
      <p:sp>
        <p:nvSpPr>
          <p:cNvPr id="3" name="Text Placeholder 2">
            <a:extLst>
              <a:ext uri="{FF2B5EF4-FFF2-40B4-BE49-F238E27FC236}">
                <a16:creationId xmlns:a16="http://schemas.microsoft.com/office/drawing/2014/main" id="{22D89A9E-88DD-4599-9269-055255F244A3}"/>
              </a:ext>
            </a:extLst>
          </p:cNvPr>
          <p:cNvSpPr>
            <a:spLocks noGrp="1"/>
          </p:cNvSpPr>
          <p:nvPr>
            <p:ph type="body" sz="quarter" idx="10"/>
          </p:nvPr>
        </p:nvSpPr>
        <p:spPr>
          <a:xfrm>
            <a:off x="3348681" y="1037968"/>
            <a:ext cx="8587946" cy="4213654"/>
          </a:xfrm>
        </p:spPr>
        <p:txBody>
          <a:bodyPr/>
          <a:lstStyle/>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Calibri" panose="020F0502020204030204" pitchFamily="34" charset="0"/>
              </a:rPr>
              <a:t>Questions to ask my thoughts and worries</a:t>
            </a:r>
            <a:r>
              <a:rPr lang="en-GB" sz="24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1</a:t>
            </a:r>
            <a:r>
              <a:rPr lang="en-GB" sz="2400" i="1" dirty="0">
                <a:effectLst/>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Calibri" panose="020F0502020204030204" pitchFamily="34" charset="0"/>
              </a:rPr>
              <a:t>What am I worrying about? Have I coped with this before?</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2. What is the proof that this thought is true or will happen? What is the evidence that this thought is not true or will not happen?</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3. What would I tell a friend if he/she had the same thought?</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4. What would a friend say about my thought?</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5. Am I 100% sure that this thought will happen?</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6. </a:t>
            </a:r>
            <a:r>
              <a:rPr lang="en-GB" sz="2400" b="1" dirty="0">
                <a:effectLst/>
                <a:latin typeface="Calibri" panose="020F0502020204030204" pitchFamily="34" charset="0"/>
                <a:ea typeface="Calibri" panose="020F0502020204030204" pitchFamily="34" charset="0"/>
                <a:cs typeface="Calibri" panose="020F0502020204030204" pitchFamily="34" charset="0"/>
              </a:rPr>
              <a:t>Is this a feeling or a fact?</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pic>
        <p:nvPicPr>
          <p:cNvPr id="7" name="Picture 6" descr="Diagram&#10;&#10;Description automatically generated with medium confidence">
            <a:extLst>
              <a:ext uri="{FF2B5EF4-FFF2-40B4-BE49-F238E27FC236}">
                <a16:creationId xmlns:a16="http://schemas.microsoft.com/office/drawing/2014/main" id="{FDF437A2-45E5-4E1B-9BC0-671A878F906F}"/>
              </a:ext>
            </a:extLst>
          </p:cNvPr>
          <p:cNvPicPr/>
          <p:nvPr/>
        </p:nvPicPr>
        <p:blipFill>
          <a:blip r:embed="rId2">
            <a:extLst>
              <a:ext uri="{28A0092B-C50C-407E-A947-70E740481C1C}">
                <a14:useLocalDpi xmlns:a14="http://schemas.microsoft.com/office/drawing/2010/main" val="0"/>
              </a:ext>
            </a:extLst>
          </a:blip>
          <a:stretch>
            <a:fillRect/>
          </a:stretch>
        </p:blipFill>
        <p:spPr>
          <a:xfrm flipH="1">
            <a:off x="284205" y="1198606"/>
            <a:ext cx="2780270" cy="4053016"/>
          </a:xfrm>
          <a:prstGeom prst="rect">
            <a:avLst/>
          </a:prstGeom>
        </p:spPr>
      </p:pic>
    </p:spTree>
    <p:extLst>
      <p:ext uri="{BB962C8B-B14F-4D97-AF65-F5344CB8AC3E}">
        <p14:creationId xmlns:p14="http://schemas.microsoft.com/office/powerpoint/2010/main" val="176154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D0B5-F27A-47D7-8A8F-2DE8BFEFFB73}"/>
              </a:ext>
            </a:extLst>
          </p:cNvPr>
          <p:cNvSpPr>
            <a:spLocks noGrp="1"/>
          </p:cNvSpPr>
          <p:nvPr>
            <p:ph type="body" idx="1"/>
          </p:nvPr>
        </p:nvSpPr>
        <p:spPr>
          <a:xfrm>
            <a:off x="838199" y="468138"/>
            <a:ext cx="9344627" cy="525020"/>
          </a:xfrm>
        </p:spPr>
        <p:txBody>
          <a:bodyPr>
            <a:noAutofit/>
          </a:bodyPr>
          <a:lstStyle/>
          <a:p>
            <a:r>
              <a:rPr lang="en-GB" b="1" u="sng" kern="1200" dirty="0">
                <a:solidFill>
                  <a:schemeClr val="tx1"/>
                </a:solidFill>
                <a:latin typeface="Calibri" panose="020F0502020204030204" pitchFamily="34" charset="0"/>
                <a:cs typeface="Calibri" panose="020F0502020204030204" pitchFamily="34" charset="0"/>
              </a:rPr>
              <a:t>Anxious Behaviours- graded exposure work</a:t>
            </a:r>
          </a:p>
        </p:txBody>
      </p:sp>
      <p:sp>
        <p:nvSpPr>
          <p:cNvPr id="6" name="Content Placeholder 2">
            <a:extLst>
              <a:ext uri="{FF2B5EF4-FFF2-40B4-BE49-F238E27FC236}">
                <a16:creationId xmlns:a16="http://schemas.microsoft.com/office/drawing/2014/main" id="{7035B502-FA83-4E61-A61A-F461AF549316}"/>
              </a:ext>
            </a:extLst>
          </p:cNvPr>
          <p:cNvSpPr txBox="1">
            <a:spLocks/>
          </p:cNvSpPr>
          <p:nvPr/>
        </p:nvSpPr>
        <p:spPr>
          <a:xfrm>
            <a:off x="308920" y="1509109"/>
            <a:ext cx="9873908" cy="4565112"/>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Lilita On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buClr>
                <a:srgbClr val="52859D"/>
              </a:buClr>
              <a:buSzPct val="50000"/>
              <a:defRPr/>
            </a:pPr>
            <a:r>
              <a:rPr lang="en-GB" sz="2400" b="1" dirty="0">
                <a:latin typeface="Calibri" panose="020F0502020204030204" pitchFamily="34" charset="0"/>
                <a:cs typeface="Calibri" panose="020F0502020204030204" pitchFamily="34" charset="0"/>
              </a:rPr>
              <a:t>Make a plan with the child to approach whatever makes them feel anxious gradually:</a:t>
            </a:r>
          </a:p>
          <a:p>
            <a:pPr marL="228600" lvl="1">
              <a:buClr>
                <a:srgbClr val="52859D"/>
              </a:buClr>
              <a:buSzPct val="50000"/>
              <a:defRPr/>
            </a:pPr>
            <a:r>
              <a:rPr lang="en-GB" sz="2400" b="1" dirty="0">
                <a:latin typeface="Calibri" panose="020F0502020204030204" pitchFamily="34" charset="0"/>
                <a:cs typeface="Calibri" panose="020F0502020204030204" pitchFamily="34" charset="0"/>
              </a:rPr>
              <a:t>1. Break the worry down into manageable chunks – </a:t>
            </a:r>
            <a:r>
              <a:rPr lang="en-GB" sz="2400" dirty="0">
                <a:latin typeface="Calibri" panose="020F0502020204030204" pitchFamily="34" charset="0"/>
                <a:cs typeface="Calibri" panose="020F0502020204030204" pitchFamily="34" charset="0"/>
              </a:rPr>
              <a:t>write a list of what makes them anxious</a:t>
            </a:r>
          </a:p>
          <a:p>
            <a:pPr marL="228600" lvl="1">
              <a:buClr>
                <a:srgbClr val="52859D"/>
              </a:buClr>
              <a:buSzPct val="50000"/>
              <a:defRPr/>
            </a:pPr>
            <a:r>
              <a:rPr lang="en-GB" sz="2400" b="1" dirty="0">
                <a:latin typeface="Calibri" panose="020F0502020204030204" pitchFamily="34" charset="0"/>
                <a:cs typeface="Calibri" panose="020F0502020204030204" pitchFamily="34" charset="0"/>
              </a:rPr>
              <a:t>2. Create a hierarchy or ‘ladder’ of their anxious situations and fears, by rating how anxious they would feel (0-10) and place them in order- </a:t>
            </a:r>
            <a:r>
              <a:rPr lang="en-GB" sz="2400" dirty="0">
                <a:latin typeface="Calibri" panose="020F0502020204030204" pitchFamily="34" charset="0"/>
                <a:cs typeface="Calibri" panose="020F0502020204030204" pitchFamily="34" charset="0"/>
              </a:rPr>
              <a:t>10 being worst</a:t>
            </a:r>
          </a:p>
          <a:p>
            <a:pPr marL="228600" lvl="1">
              <a:buClr>
                <a:srgbClr val="52859D"/>
              </a:buClr>
              <a:buSzPct val="50000"/>
              <a:defRPr/>
            </a:pPr>
            <a:r>
              <a:rPr lang="en-GB" sz="2400" b="1" dirty="0">
                <a:latin typeface="Calibri" panose="020F0502020204030204" pitchFamily="34" charset="0"/>
                <a:cs typeface="Calibri" panose="020F0502020204030204" pitchFamily="34" charset="0"/>
              </a:rPr>
              <a:t>3. Start with no1 and practice &amp; rehearse (repeatedly!) until the child feels less and less anxious….</a:t>
            </a:r>
          </a:p>
          <a:p>
            <a:pPr marL="514350" lvl="1" indent="-285750">
              <a:buClr>
                <a:srgbClr val="52859D"/>
              </a:buClr>
              <a:buSzPct val="50000"/>
              <a:buFont typeface="Wingdings" panose="05000000000000000000" pitchFamily="2" charset="2"/>
              <a:buChar char="v"/>
              <a:defRPr/>
            </a:pPr>
            <a:r>
              <a:rPr lang="en-GB" sz="2400" dirty="0">
                <a:latin typeface="Calibri" panose="020F0502020204030204" pitchFamily="34" charset="0"/>
                <a:cs typeface="Calibri" panose="020F0502020204030204" pitchFamily="34" charset="0"/>
              </a:rPr>
              <a:t>Encourage the young person to think </a:t>
            </a:r>
            <a:r>
              <a:rPr lang="en-GB" sz="2400" i="1" dirty="0">
                <a:latin typeface="Calibri" panose="020F0502020204030204" pitchFamily="34" charset="0"/>
                <a:cs typeface="Calibri" panose="020F0502020204030204" pitchFamily="34" charset="0"/>
              </a:rPr>
              <a:t>“what did I think would happen?”</a:t>
            </a:r>
            <a:r>
              <a:rPr lang="en-GB" sz="2400" dirty="0">
                <a:latin typeface="Calibri" panose="020F0502020204030204" pitchFamily="34" charset="0"/>
                <a:cs typeface="Calibri" panose="020F0502020204030204" pitchFamily="34" charset="0"/>
              </a:rPr>
              <a:t> e.g. the anxious thought will come true, then consider </a:t>
            </a:r>
            <a:r>
              <a:rPr lang="en-GB" sz="2400" i="1" dirty="0">
                <a:latin typeface="Calibri" panose="020F0502020204030204" pitchFamily="34" charset="0"/>
                <a:cs typeface="Calibri" panose="020F0502020204030204" pitchFamily="34" charset="0"/>
              </a:rPr>
              <a:t>“what actually did happen?”</a:t>
            </a:r>
            <a:r>
              <a:rPr lang="en-GB" sz="2400" dirty="0">
                <a:latin typeface="Calibri" panose="020F0502020204030204" pitchFamily="34" charset="0"/>
                <a:cs typeface="Calibri" panose="020F0502020204030204" pitchFamily="34" charset="0"/>
              </a:rPr>
              <a:t> e.g. I coped with my worry/fear….</a:t>
            </a:r>
            <a:r>
              <a:rPr lang="en-GB" sz="2400" b="1" dirty="0">
                <a:latin typeface="Calibri" panose="020F0502020204030204" pitchFamily="34" charset="0"/>
                <a:cs typeface="Calibri" panose="020F0502020204030204" pitchFamily="34" charset="0"/>
              </a:rPr>
              <a:t>then move onto step 2 when ready</a:t>
            </a:r>
            <a:r>
              <a:rPr lang="en-GB" sz="2400" dirty="0">
                <a:latin typeface="Calibri" panose="020F0502020204030204" pitchFamily="34" charset="0"/>
                <a:cs typeface="Calibri" panose="020F0502020204030204" pitchFamily="34" charset="0"/>
              </a:rPr>
              <a:t>…this process can take a while and you go at the child's pace, </a:t>
            </a:r>
            <a:r>
              <a:rPr lang="en-GB" sz="2400" b="1" u="sng" dirty="0">
                <a:latin typeface="Calibri" panose="020F0502020204030204" pitchFamily="34" charset="0"/>
                <a:cs typeface="Calibri" panose="020F0502020204030204" pitchFamily="34" charset="0"/>
              </a:rPr>
              <a:t>if you need to take a step back and redo the previous step until ready again</a:t>
            </a:r>
          </a:p>
          <a:p>
            <a:pPr marL="514350" lvl="1" indent="-285750">
              <a:buClr>
                <a:srgbClr val="52859D"/>
              </a:buClr>
              <a:buSzPct val="50000"/>
              <a:buFont typeface="Wingdings" panose="05000000000000000000" pitchFamily="2" charset="2"/>
              <a:buChar char="v"/>
              <a:defRPr/>
            </a:pPr>
            <a:endParaRPr lang="en-GB" sz="2400" b="1" u="sng" dirty="0">
              <a:latin typeface="Calibri" panose="020F0502020204030204" pitchFamily="34" charset="0"/>
              <a:cs typeface="Calibri" panose="020F0502020204030204" pitchFamily="34" charset="0"/>
            </a:endParaRPr>
          </a:p>
          <a:p>
            <a:pPr>
              <a:buClr>
                <a:srgbClr val="52859D"/>
              </a:buClr>
              <a:buSzPct val="50000"/>
              <a:defRPr/>
            </a:pPr>
            <a:r>
              <a:rPr lang="en-GB" sz="2400" b="1" dirty="0">
                <a:latin typeface="Calibri" panose="020F0502020204030204" pitchFamily="34" charset="0"/>
                <a:cs typeface="Calibri" panose="020F0502020204030204" pitchFamily="34" charset="0"/>
              </a:rPr>
              <a:t>    4. Reinforce the learning with praise/ rewards.</a:t>
            </a:r>
          </a:p>
          <a:p>
            <a:pPr indent="-228600">
              <a:buFont typeface="Arial" panose="020B0604020202020204" pitchFamily="34" charset="0"/>
              <a:buChar char="•"/>
              <a:defRPr/>
            </a:pPr>
            <a:endParaRPr lang="en-GB" sz="1800" b="1" dirty="0">
              <a:solidFill>
                <a:srgbClr val="403832"/>
              </a:solidFill>
            </a:endParaRPr>
          </a:p>
          <a:p>
            <a:pPr indent="-228600">
              <a:buFont typeface="Arial" panose="020B0604020202020204" pitchFamily="34" charset="0"/>
              <a:buChar char="•"/>
            </a:pPr>
            <a:endParaRPr lang="en-GB" sz="1800" dirty="0">
              <a:solidFill>
                <a:srgbClr val="403832"/>
              </a:solidFill>
            </a:endParaRPr>
          </a:p>
        </p:txBody>
      </p:sp>
      <p:pic>
        <p:nvPicPr>
          <p:cNvPr id="4" name="Picture 3" descr="A cartoon of a dog&#10;&#10;Description automatically generated with medium confidence">
            <a:extLst>
              <a:ext uri="{FF2B5EF4-FFF2-40B4-BE49-F238E27FC236}">
                <a16:creationId xmlns:a16="http://schemas.microsoft.com/office/drawing/2014/main" id="{CDEB5135-9AF8-426C-85B2-937C254A190D}"/>
              </a:ext>
            </a:extLst>
          </p:cNvPr>
          <p:cNvPicPr>
            <a:picLocks noChangeAspect="1"/>
          </p:cNvPicPr>
          <p:nvPr/>
        </p:nvPicPr>
        <p:blipFill>
          <a:blip r:embed="rId3"/>
          <a:stretch>
            <a:fillRect/>
          </a:stretch>
        </p:blipFill>
        <p:spPr>
          <a:xfrm>
            <a:off x="10029310" y="3144495"/>
            <a:ext cx="1944387" cy="2613753"/>
          </a:xfrm>
          <a:prstGeom prst="rect">
            <a:avLst/>
          </a:prstGeom>
        </p:spPr>
      </p:pic>
    </p:spTree>
    <p:extLst>
      <p:ext uri="{BB962C8B-B14F-4D97-AF65-F5344CB8AC3E}">
        <p14:creationId xmlns:p14="http://schemas.microsoft.com/office/powerpoint/2010/main" val="22854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FFD2-D93D-4949-A859-42DB45CA2066}"/>
              </a:ext>
            </a:extLst>
          </p:cNvPr>
          <p:cNvSpPr>
            <a:spLocks noGrp="1"/>
          </p:cNvSpPr>
          <p:nvPr>
            <p:ph type="title"/>
          </p:nvPr>
        </p:nvSpPr>
        <p:spPr>
          <a:xfrm>
            <a:off x="247134" y="716691"/>
            <a:ext cx="2533135" cy="2953266"/>
          </a:xfrm>
        </p:spPr>
        <p:txBody>
          <a:bodyPr anchor="b">
            <a:noAutofit/>
          </a:bodyPr>
          <a:lstStyle/>
          <a:p>
            <a:pPr algn="ctr"/>
            <a:r>
              <a:rPr lang="en-GB" altLang="en-US" sz="2800" b="1" dirty="0">
                <a:solidFill>
                  <a:schemeClr val="tx1"/>
                </a:solidFill>
                <a:latin typeface="Calibri" panose="020F0502020204030204" pitchFamily="34" charset="0"/>
                <a:cs typeface="Calibri" panose="020F0502020204030204" pitchFamily="34" charset="0"/>
              </a:rPr>
              <a:t>Step 1.</a:t>
            </a:r>
            <a:br>
              <a:rPr lang="en-GB" altLang="en-US" sz="2800" b="1" dirty="0">
                <a:solidFill>
                  <a:schemeClr val="tx1"/>
                </a:solidFill>
                <a:latin typeface="Calibri" panose="020F0502020204030204" pitchFamily="34" charset="0"/>
                <a:cs typeface="Calibri" panose="020F0502020204030204" pitchFamily="34" charset="0"/>
              </a:rPr>
            </a:br>
            <a:r>
              <a:rPr lang="en-GB" altLang="en-US" sz="2800" b="1" dirty="0">
                <a:solidFill>
                  <a:schemeClr val="tx1"/>
                </a:solidFill>
                <a:latin typeface="Calibri" panose="020F0502020204030204" pitchFamily="34" charset="0"/>
                <a:cs typeface="Calibri" panose="020F0502020204030204" pitchFamily="34" charset="0"/>
              </a:rPr>
              <a:t>Break  the worry down into smaller</a:t>
            </a:r>
            <a:br>
              <a:rPr lang="en-GB" altLang="en-US" sz="2800" b="1" dirty="0">
                <a:solidFill>
                  <a:schemeClr val="tx1"/>
                </a:solidFill>
                <a:latin typeface="Calibri" panose="020F0502020204030204" pitchFamily="34" charset="0"/>
                <a:cs typeface="Calibri" panose="020F0502020204030204" pitchFamily="34" charset="0"/>
              </a:rPr>
            </a:br>
            <a:r>
              <a:rPr lang="en-GB" altLang="en-US" sz="2800" b="1" dirty="0">
                <a:solidFill>
                  <a:schemeClr val="tx1"/>
                </a:solidFill>
                <a:latin typeface="Calibri" panose="020F0502020204030204" pitchFamily="34" charset="0"/>
                <a:cs typeface="Calibri" panose="020F0502020204030204" pitchFamily="34" charset="0"/>
              </a:rPr>
              <a:t>manageable steps</a:t>
            </a:r>
            <a:endParaRPr lang="en-US" sz="2800" b="1" dirty="0">
              <a:solidFill>
                <a:schemeClr val="tx1"/>
              </a:solidFill>
              <a:latin typeface="Calibri" panose="020F0502020204030204" pitchFamily="34" charset="0"/>
              <a:cs typeface="Calibri" panose="020F0502020204030204" pitchFamily="34" charset="0"/>
            </a:endParaRPr>
          </a:p>
        </p:txBody>
      </p:sp>
      <p:pic>
        <p:nvPicPr>
          <p:cNvPr id="6" name="Content Placeholder 18">
            <a:extLst>
              <a:ext uri="{FF2B5EF4-FFF2-40B4-BE49-F238E27FC236}">
                <a16:creationId xmlns:a16="http://schemas.microsoft.com/office/drawing/2014/main" id="{05171784-231E-4EA6-8F24-C993C4B534E9}"/>
              </a:ext>
            </a:extLst>
          </p:cNvPr>
          <p:cNvPicPr>
            <a:picLocks noChangeAspect="1"/>
          </p:cNvPicPr>
          <p:nvPr/>
        </p:nvPicPr>
        <p:blipFill>
          <a:blip r:embed="rId3"/>
          <a:stretch>
            <a:fillRect/>
          </a:stretch>
        </p:blipFill>
        <p:spPr>
          <a:xfrm>
            <a:off x="2875547" y="197708"/>
            <a:ext cx="8739804" cy="5918887"/>
          </a:xfrm>
          <a:prstGeom prst="rect">
            <a:avLst/>
          </a:prstGeom>
          <a:noFill/>
        </p:spPr>
      </p:pic>
    </p:spTree>
    <p:extLst>
      <p:ext uri="{BB962C8B-B14F-4D97-AF65-F5344CB8AC3E}">
        <p14:creationId xmlns:p14="http://schemas.microsoft.com/office/powerpoint/2010/main" val="373604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736D71-DA96-4B13-A7C4-2884A31DF1B9}"/>
              </a:ext>
            </a:extLst>
          </p:cNvPr>
          <p:cNvSpPr txBox="1"/>
          <p:nvPr/>
        </p:nvSpPr>
        <p:spPr>
          <a:xfrm>
            <a:off x="838200" y="2429418"/>
            <a:ext cx="10515600" cy="1196352"/>
          </a:xfrm>
          <a:prstGeom prst="rect">
            <a:avLst/>
          </a:prstGeom>
        </p:spPr>
        <p:txBody>
          <a:bodyPr rtlCol="0">
            <a:noAutofit/>
          </a:bodyPr>
          <a:lstStyle/>
          <a:p>
            <a:pPr algn="ctr">
              <a:lnSpc>
                <a:spcPct val="90000"/>
              </a:lnSpc>
              <a:spcBef>
                <a:spcPts val="1000"/>
              </a:spcBef>
            </a:pPr>
            <a:endParaRPr lang="en-GB" sz="4000" b="1" kern="1200" dirty="0">
              <a:solidFill>
                <a:srgbClr val="99509A"/>
              </a:solidFill>
              <a:latin typeface="Lilita One" panose="02000000000000000000" pitchFamily="2" charset="0"/>
              <a:ea typeface="+mn-ea"/>
              <a:cs typeface="+mn-cs"/>
            </a:endParaRPr>
          </a:p>
        </p:txBody>
      </p:sp>
      <p:sp>
        <p:nvSpPr>
          <p:cNvPr id="5" name="TextBox 4">
            <a:extLst>
              <a:ext uri="{FF2B5EF4-FFF2-40B4-BE49-F238E27FC236}">
                <a16:creationId xmlns:a16="http://schemas.microsoft.com/office/drawing/2014/main" id="{12C64786-50A1-4C39-B22F-B4A387F24FF8}"/>
              </a:ext>
            </a:extLst>
          </p:cNvPr>
          <p:cNvSpPr txBox="1"/>
          <p:nvPr/>
        </p:nvSpPr>
        <p:spPr>
          <a:xfrm>
            <a:off x="531342" y="1099751"/>
            <a:ext cx="7858896" cy="4062651"/>
          </a:xfrm>
          <a:prstGeom prst="rect">
            <a:avLst/>
          </a:prstGeom>
          <a:noFill/>
        </p:spPr>
        <p:txBody>
          <a:bodyPr wrap="square">
            <a:spAutoFit/>
          </a:bodyPr>
          <a:lstStyle/>
          <a:p>
            <a:pPr marL="69850" indent="0">
              <a:buNone/>
              <a:defRPr/>
            </a:pPr>
            <a:r>
              <a:rPr lang="en-GB" altLang="en-US" sz="2800" dirty="0">
                <a:latin typeface="Calibri" panose="020F0502020204030204" pitchFamily="34" charset="0"/>
                <a:cs typeface="Calibri" panose="020F0502020204030204" pitchFamily="34" charset="0"/>
              </a:rPr>
              <a:t>Ignoring your worries doesn’t help but bringing the worry to life and talking about it like a character can help especially for younger children.</a:t>
            </a:r>
          </a:p>
          <a:p>
            <a:pPr marL="69850" indent="0">
              <a:buNone/>
              <a:defRPr/>
            </a:pPr>
            <a:endParaRPr lang="en-GB" altLang="en-US" sz="2800" dirty="0">
              <a:latin typeface="Calibri" panose="020F0502020204030204" pitchFamily="34" charset="0"/>
              <a:cs typeface="Calibri" panose="020F0502020204030204" pitchFamily="34" charset="0"/>
            </a:endParaRPr>
          </a:p>
          <a:p>
            <a:pPr marL="69850" indent="0">
              <a:buNone/>
              <a:defRPr/>
            </a:pPr>
            <a:r>
              <a:rPr lang="en-GB" altLang="en-US" sz="2800" dirty="0">
                <a:latin typeface="Calibri" panose="020F0502020204030204" pitchFamily="34" charset="0"/>
                <a:cs typeface="Calibri" panose="020F0502020204030204" pitchFamily="34" charset="0"/>
              </a:rPr>
              <a:t>Help the child to create their own worry monster</a:t>
            </a:r>
          </a:p>
          <a:p>
            <a:pPr marL="69850" indent="0">
              <a:buNone/>
              <a:defRPr/>
            </a:pPr>
            <a:endParaRPr lang="en-GB" altLang="en-US" sz="1800" dirty="0"/>
          </a:p>
          <a:p>
            <a:pPr marL="69850" indent="0">
              <a:buNone/>
              <a:defRPr/>
            </a:pPr>
            <a:r>
              <a:rPr lang="en-GB" altLang="en-US" sz="2000" i="1" dirty="0">
                <a:solidFill>
                  <a:srgbClr val="3399FF"/>
                </a:solidFill>
                <a:latin typeface="Calibri" panose="020F0502020204030204" pitchFamily="34" charset="0"/>
                <a:cs typeface="Calibri" panose="020F0502020204030204" pitchFamily="34" charset="0"/>
              </a:rPr>
              <a:t>‘The worry monster lives in the old brain that is responsible for keeping us safe when we are in danger. Of course, sometimes he can get confused and a bit out of control. When that happens we need to stop and talk some sense into him. What do we need to tell him to help him calm down?’</a:t>
            </a:r>
          </a:p>
        </p:txBody>
      </p:sp>
      <p:sp>
        <p:nvSpPr>
          <p:cNvPr id="7" name="Title 1">
            <a:extLst>
              <a:ext uri="{FF2B5EF4-FFF2-40B4-BE49-F238E27FC236}">
                <a16:creationId xmlns:a16="http://schemas.microsoft.com/office/drawing/2014/main" id="{7B9846EB-91D9-45C1-ACED-45296A1D5440}"/>
              </a:ext>
            </a:extLst>
          </p:cNvPr>
          <p:cNvSpPr txBox="1">
            <a:spLocks/>
          </p:cNvSpPr>
          <p:nvPr/>
        </p:nvSpPr>
        <p:spPr>
          <a:xfrm rot="10800000" flipV="1">
            <a:off x="844550" y="284206"/>
            <a:ext cx="10515600" cy="5436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GB" altLang="en-US" sz="4000" b="1" dirty="0">
                <a:latin typeface="Calibri" panose="020F0502020204030204" pitchFamily="34" charset="0"/>
                <a:ea typeface="ＭＳ Ｐゴシック" pitchFamily="34" charset="-128"/>
                <a:cs typeface="Calibri" panose="020F0502020204030204" pitchFamily="34" charset="0"/>
              </a:rPr>
              <a:t>Bringing the anxieties to life</a:t>
            </a:r>
          </a:p>
          <a:p>
            <a:pPr algn="ctr">
              <a:spcBef>
                <a:spcPts val="1000"/>
              </a:spcBef>
            </a:pPr>
            <a:endParaRPr lang="en-GB" sz="4000" b="1" kern="1200" dirty="0">
              <a:solidFill>
                <a:srgbClr val="8E42A5"/>
              </a:solidFill>
              <a:latin typeface="Lilita One" panose="02000000000000000000" pitchFamily="2" charset="0"/>
              <a:ea typeface="+mn-ea"/>
              <a:cs typeface="+mn-cs"/>
            </a:endParaRPr>
          </a:p>
        </p:txBody>
      </p:sp>
      <p:pic>
        <p:nvPicPr>
          <p:cNvPr id="8" name="Content Placeholder 4" descr="http://blogs.psychcentral.com/therapy-soup/files/2013/10/Worry-Monster-colortm.jpg">
            <a:extLst>
              <a:ext uri="{FF2B5EF4-FFF2-40B4-BE49-F238E27FC236}">
                <a16:creationId xmlns:a16="http://schemas.microsoft.com/office/drawing/2014/main" id="{CFCAA4A3-1E54-4DC1-8C21-6D246B7F62B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8872151" y="1323193"/>
            <a:ext cx="2594918" cy="3493703"/>
          </a:xfrm>
          <a:prstGeom prst="rect">
            <a:avLst/>
          </a:prstGeom>
        </p:spPr>
      </p:pic>
    </p:spTree>
    <p:extLst>
      <p:ext uri="{BB962C8B-B14F-4D97-AF65-F5344CB8AC3E}">
        <p14:creationId xmlns:p14="http://schemas.microsoft.com/office/powerpoint/2010/main" val="70071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ADCFF-9375-40B3-B0AE-8F51898E942D}"/>
              </a:ext>
            </a:extLst>
          </p:cNvPr>
          <p:cNvSpPr>
            <a:spLocks noGrp="1"/>
          </p:cNvSpPr>
          <p:nvPr>
            <p:ph type="body" idx="1"/>
          </p:nvPr>
        </p:nvSpPr>
        <p:spPr>
          <a:xfrm>
            <a:off x="469557" y="395415"/>
            <a:ext cx="3855308" cy="1161535"/>
          </a:xfrm>
        </p:spPr>
        <p:txBody>
          <a:bodyPr/>
          <a:lstStyle/>
          <a:p>
            <a:r>
              <a:rPr kumimoji="0" lang="en-GB" sz="4000" b="1" i="0" u="none" strike="noStrike" kern="1200" cap="none" spc="0" normalizeH="0" baseline="0" noProof="0" dirty="0">
                <a:ln>
                  <a:noFill/>
                </a:ln>
                <a:solidFill>
                  <a:prstClr val="black"/>
                </a:solidFill>
                <a:effectLst/>
                <a:uLnTx/>
                <a:uFillTx/>
                <a:latin typeface="PT Sans" panose="020B0503020203020204" pitchFamily="34" charset="0"/>
                <a:ea typeface="+mj-ea"/>
                <a:cs typeface="+mj-cs"/>
              </a:rPr>
              <a:t>Do monster time!</a:t>
            </a:r>
            <a:endParaRPr lang="en-GB" dirty="0"/>
          </a:p>
        </p:txBody>
      </p:sp>
      <p:sp>
        <p:nvSpPr>
          <p:cNvPr id="3" name="Text Placeholder 2">
            <a:extLst>
              <a:ext uri="{FF2B5EF4-FFF2-40B4-BE49-F238E27FC236}">
                <a16:creationId xmlns:a16="http://schemas.microsoft.com/office/drawing/2014/main" id="{FE715E20-33C3-4254-B828-10E0965BE2FE}"/>
              </a:ext>
            </a:extLst>
          </p:cNvPr>
          <p:cNvSpPr>
            <a:spLocks noGrp="1"/>
          </p:cNvSpPr>
          <p:nvPr>
            <p:ph type="body" sz="quarter" idx="10"/>
          </p:nvPr>
        </p:nvSpPr>
        <p:spPr>
          <a:xfrm>
            <a:off x="4559643" y="308918"/>
            <a:ext cx="7401698" cy="5436973"/>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Pretend to be a monster, dress up as a monster</a:t>
            </a:r>
            <a:r>
              <a:rPr lang="en-GB" sz="2800" dirty="0">
                <a:solidFill>
                  <a:prstClr val="black"/>
                </a:solidFill>
                <a:latin typeface="Calibri" panose="020F0502020204030204"/>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Make a monster mask and use monster noises for a tickle fight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Colour in a print out of a monster … change the picture so that the monster looks silly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Make up a silly song about monsters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Cut up a picture of a monster and stick it back together so it looks silly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The aim of this strategy is to take away the scariness of monsters </a:t>
            </a:r>
          </a:p>
          <a:p>
            <a:endParaRPr lang="en-GB" dirty="0"/>
          </a:p>
        </p:txBody>
      </p:sp>
      <p:pic>
        <p:nvPicPr>
          <p:cNvPr id="4" name="Picture 3" descr="A cartoon of a cat&#10;&#10;Description automatically generated with low confidence">
            <a:extLst>
              <a:ext uri="{FF2B5EF4-FFF2-40B4-BE49-F238E27FC236}">
                <a16:creationId xmlns:a16="http://schemas.microsoft.com/office/drawing/2014/main" id="{B2079E43-4CF9-47DD-890E-8D232CD71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211" y="3027404"/>
            <a:ext cx="1809750" cy="2524125"/>
          </a:xfrm>
          <a:prstGeom prst="rect">
            <a:avLst/>
          </a:prstGeom>
        </p:spPr>
      </p:pic>
      <p:sp>
        <p:nvSpPr>
          <p:cNvPr id="5" name="TextBox 4">
            <a:extLst>
              <a:ext uri="{FF2B5EF4-FFF2-40B4-BE49-F238E27FC236}">
                <a16:creationId xmlns:a16="http://schemas.microsoft.com/office/drawing/2014/main" id="{55C142B2-E3FF-4ED1-94BF-278B8E3316D7}"/>
              </a:ext>
            </a:extLst>
          </p:cNvPr>
          <p:cNvSpPr txBox="1"/>
          <p:nvPr/>
        </p:nvSpPr>
        <p:spPr>
          <a:xfrm>
            <a:off x="469557" y="1717589"/>
            <a:ext cx="37374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Schedule daily monster time for at least 15 minutes per day …</a:t>
            </a:r>
          </a:p>
        </p:txBody>
      </p:sp>
    </p:spTree>
    <p:extLst>
      <p:ext uri="{BB962C8B-B14F-4D97-AF65-F5344CB8AC3E}">
        <p14:creationId xmlns:p14="http://schemas.microsoft.com/office/powerpoint/2010/main" val="262383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71B346-4FBE-491A-B476-B7B2B1080C06}"/>
              </a:ext>
            </a:extLst>
          </p:cNvPr>
          <p:cNvSpPr>
            <a:spLocks noGrp="1"/>
          </p:cNvSpPr>
          <p:nvPr>
            <p:ph type="title"/>
          </p:nvPr>
        </p:nvSpPr>
        <p:spPr>
          <a:xfrm>
            <a:off x="838200" y="284205"/>
            <a:ext cx="4833551" cy="753763"/>
          </a:xfrm>
        </p:spPr>
        <p:txBody>
          <a:bodyPr>
            <a:normAutofit/>
          </a:bodyPr>
          <a:lstStyle/>
          <a:p>
            <a:r>
              <a:rPr lang="en-GB" altLang="en-US" b="1" u="sng" dirty="0">
                <a:solidFill>
                  <a:schemeClr val="tx1"/>
                </a:solidFill>
                <a:latin typeface="Calibri" panose="020F0502020204030204" pitchFamily="34" charset="0"/>
                <a:cs typeface="Calibri" panose="020F0502020204030204" pitchFamily="34" charset="0"/>
              </a:rPr>
              <a:t>Make a checklist</a:t>
            </a:r>
            <a:endParaRPr lang="en-US" b="1" u="sng" dirty="0">
              <a:solidFill>
                <a:schemeClr val="tx1"/>
              </a:solidFill>
              <a:latin typeface="Calibri" panose="020F0502020204030204" pitchFamily="34" charset="0"/>
              <a:cs typeface="Calibri" panose="020F0502020204030204" pitchFamily="34" charset="0"/>
            </a:endParaRPr>
          </a:p>
        </p:txBody>
      </p:sp>
      <p:sp>
        <p:nvSpPr>
          <p:cNvPr id="11" name="Content Placeholder 3">
            <a:extLst>
              <a:ext uri="{FF2B5EF4-FFF2-40B4-BE49-F238E27FC236}">
                <a16:creationId xmlns:a16="http://schemas.microsoft.com/office/drawing/2014/main" id="{C6464655-772B-4500-8D2D-D3C8E821DBA0}"/>
              </a:ext>
            </a:extLst>
          </p:cNvPr>
          <p:cNvSpPr>
            <a:spLocks noGrp="1"/>
          </p:cNvSpPr>
          <p:nvPr>
            <p:ph sz="half" idx="1"/>
          </p:nvPr>
        </p:nvSpPr>
        <p:spPr>
          <a:xfrm>
            <a:off x="838200" y="1037968"/>
            <a:ext cx="5181600" cy="4932527"/>
          </a:xfrm>
        </p:spPr>
        <p:txBody>
          <a:bodyPr>
            <a:normAutofit lnSpcReduction="10000"/>
          </a:bodyPr>
          <a:lstStyle/>
          <a:p>
            <a:pPr eaLnBrk="1" hangingPunct="1">
              <a:defRPr/>
            </a:pPr>
            <a:r>
              <a:rPr lang="en-GB" altLang="en-US" sz="2000" dirty="0">
                <a:latin typeface="Calibri" panose="020F0502020204030204" pitchFamily="34" charset="0"/>
                <a:cs typeface="Calibri" panose="020F0502020204030204" pitchFamily="34" charset="0"/>
              </a:rPr>
              <a:t>What do trained pilots do when they face an emergency? They refer to a checklist. Even with years of experience a pilot will refer to a checklist because when you are faced with danger you cannot think straight.</a:t>
            </a:r>
          </a:p>
          <a:p>
            <a:pPr eaLnBrk="1" hangingPunct="1">
              <a:defRPr/>
            </a:pPr>
            <a:endParaRPr lang="en-GB" altLang="en-US" sz="2000" dirty="0">
              <a:latin typeface="Calibri" panose="020F0502020204030204" pitchFamily="34" charset="0"/>
              <a:cs typeface="Calibri" panose="020F0502020204030204" pitchFamily="34" charset="0"/>
            </a:endParaRPr>
          </a:p>
          <a:p>
            <a:pPr eaLnBrk="1" hangingPunct="1">
              <a:defRPr/>
            </a:pPr>
            <a:r>
              <a:rPr lang="en-GB" altLang="en-US" sz="2000" dirty="0">
                <a:latin typeface="Calibri" panose="020F0502020204030204" pitchFamily="34" charset="0"/>
                <a:cs typeface="Calibri" panose="020F0502020204030204" pitchFamily="34" charset="0"/>
              </a:rPr>
              <a:t>When we feel anxious, we can get overwhelmed and not be able to think clearly. </a:t>
            </a:r>
          </a:p>
          <a:p>
            <a:pPr eaLnBrk="1" hangingPunct="1">
              <a:defRPr/>
            </a:pPr>
            <a:endParaRPr lang="en-GB" altLang="en-US" sz="2000" dirty="0">
              <a:latin typeface="Calibri" panose="020F0502020204030204" pitchFamily="34" charset="0"/>
              <a:cs typeface="Calibri" panose="020F0502020204030204" pitchFamily="34" charset="0"/>
            </a:endParaRPr>
          </a:p>
          <a:p>
            <a:pPr eaLnBrk="1" hangingPunct="1">
              <a:defRPr/>
            </a:pPr>
            <a:r>
              <a:rPr lang="en-GB" altLang="en-US" sz="2000" dirty="0">
                <a:latin typeface="Calibri" panose="020F0502020204030204" pitchFamily="34" charset="0"/>
                <a:cs typeface="Calibri" panose="020F0502020204030204" pitchFamily="34" charset="0"/>
              </a:rPr>
              <a:t>Drawing up a checklist of things that you know help you to calm down can be really useful. </a:t>
            </a:r>
          </a:p>
          <a:p>
            <a:pPr eaLnBrk="1" hangingPunct="1">
              <a:defRPr/>
            </a:pPr>
            <a:endParaRPr lang="en-GB" altLang="en-US" sz="2000" dirty="0">
              <a:latin typeface="Calibri" panose="020F0502020204030204" pitchFamily="34" charset="0"/>
              <a:cs typeface="Calibri" panose="020F0502020204030204" pitchFamily="34" charset="0"/>
            </a:endParaRPr>
          </a:p>
          <a:p>
            <a:pPr eaLnBrk="1" hangingPunct="1">
              <a:defRPr/>
            </a:pPr>
            <a:r>
              <a:rPr lang="en-GB" altLang="en-US" sz="2000" dirty="0">
                <a:latin typeface="Calibri" panose="020F0502020204030204" pitchFamily="34" charset="0"/>
                <a:cs typeface="Calibri" panose="020F0502020204030204" pitchFamily="34" charset="0"/>
              </a:rPr>
              <a:t>You can try out new techniques and evaluate how helpful they are for reference.</a:t>
            </a:r>
          </a:p>
          <a:p>
            <a:endParaRPr lang="en-US" sz="1800" dirty="0"/>
          </a:p>
        </p:txBody>
      </p:sp>
      <p:pic>
        <p:nvPicPr>
          <p:cNvPr id="4" name="Content Placeholder 3" descr="http://2.bp.blogspot.com/-WKbmFMGysGY/UDhs0fwcrjI/AAAAAAAAAHs/w66d3ZK7LTQ/s640/Coping+Skills+Cards2.JPG">
            <a:extLst>
              <a:ext uri="{FF2B5EF4-FFF2-40B4-BE49-F238E27FC236}">
                <a16:creationId xmlns:a16="http://schemas.microsoft.com/office/drawing/2014/main" id="{BA506650-13FE-4399-8ACA-AB3277EFECBB}"/>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7114930" y="605481"/>
            <a:ext cx="3857869" cy="4534930"/>
          </a:xfrm>
          <a:noFill/>
        </p:spPr>
      </p:pic>
    </p:spTree>
    <p:extLst>
      <p:ext uri="{BB962C8B-B14F-4D97-AF65-F5344CB8AC3E}">
        <p14:creationId xmlns:p14="http://schemas.microsoft.com/office/powerpoint/2010/main" val="1066738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48F7E-5851-4DDF-A802-7CE5556D880A}"/>
              </a:ext>
            </a:extLst>
          </p:cNvPr>
          <p:cNvSpPr>
            <a:spLocks noGrp="1"/>
          </p:cNvSpPr>
          <p:nvPr>
            <p:ph type="body" idx="1"/>
          </p:nvPr>
        </p:nvSpPr>
        <p:spPr>
          <a:xfrm>
            <a:off x="94736" y="370998"/>
            <a:ext cx="6936259" cy="704336"/>
          </a:xfrm>
        </p:spPr>
        <p:txBody>
          <a:bodyPr/>
          <a:lstStyle/>
          <a:p>
            <a:r>
              <a:rPr lang="en-GB" b="1" u="sng" dirty="0">
                <a:solidFill>
                  <a:schemeClr val="tx1"/>
                </a:solidFill>
                <a:latin typeface="Calibri" panose="020F0502020204030204" pitchFamily="34" charset="0"/>
                <a:cs typeface="Calibri" panose="020F0502020204030204" pitchFamily="34" charset="0"/>
              </a:rPr>
              <a:t>Other calming strategies</a:t>
            </a:r>
          </a:p>
        </p:txBody>
      </p:sp>
      <p:sp>
        <p:nvSpPr>
          <p:cNvPr id="4" name="TextBox 3">
            <a:extLst>
              <a:ext uri="{FF2B5EF4-FFF2-40B4-BE49-F238E27FC236}">
                <a16:creationId xmlns:a16="http://schemas.microsoft.com/office/drawing/2014/main" id="{4624ADC2-AA79-407A-A0D4-4C1135098300}"/>
              </a:ext>
            </a:extLst>
          </p:cNvPr>
          <p:cNvSpPr txBox="1"/>
          <p:nvPr/>
        </p:nvSpPr>
        <p:spPr>
          <a:xfrm>
            <a:off x="448962" y="1037969"/>
            <a:ext cx="11178745" cy="437429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7F355DC1-C870-497B-9876-5C9C92478956}"/>
              </a:ext>
            </a:extLst>
          </p:cNvPr>
          <p:cNvSpPr txBox="1"/>
          <p:nvPr/>
        </p:nvSpPr>
        <p:spPr>
          <a:xfrm>
            <a:off x="691978" y="1037969"/>
            <a:ext cx="10486768" cy="4744697"/>
          </a:xfrm>
          <a:prstGeom prst="rect">
            <a:avLst/>
          </a:prstGeom>
          <a:noFill/>
        </p:spPr>
        <p:txBody>
          <a:bodyPr wrap="square" rtlCol="0">
            <a:spAutoFit/>
          </a:bodyPr>
          <a:lstStyle/>
          <a:p>
            <a:pPr>
              <a:lnSpc>
                <a:spcPct val="107000"/>
              </a:lnSpc>
              <a:spcAft>
                <a:spcPts val="800"/>
              </a:spcAft>
            </a:pPr>
            <a:r>
              <a:rPr lang="en-GB" sz="2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Reducing worry feeling techniques: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ln>
                  <a:noFill/>
                </a:ln>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‘Breathe in for 7 …out for 11’.</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ln>
                  <a:noFill/>
                </a:ln>
                <a:solidFill>
                  <a:srgbClr val="00B0F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‘5 things you can see, 4 things you can hear, 3 things you can touch,2 things you can smell, 1 slow breath in and out’.</a:t>
            </a:r>
            <a:r>
              <a:rPr lang="en-GB" sz="24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24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‘Square breathing’</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ln>
                  <a:noFill/>
                </a:ln>
                <a:solidFill>
                  <a:srgbClr val="FFC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‘Find items A, B, C etc’</a:t>
            </a:r>
          </a:p>
          <a:p>
            <a:pPr>
              <a:lnSpc>
                <a:spcPct val="107000"/>
              </a:lnSpc>
              <a:spcAft>
                <a:spcPts val="800"/>
              </a:spcAft>
            </a:pPr>
            <a:r>
              <a:rPr lang="en-GB" sz="2400" dirty="0">
                <a:solidFill>
                  <a:srgbClr val="FFC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Mindfulness activities:  </a:t>
            </a:r>
            <a:r>
              <a:rPr lang="en-GB" sz="2400" dirty="0">
                <a:effectLst/>
                <a:latin typeface="Calibri" panose="020F0502020204030204" pitchFamily="34" charset="0"/>
                <a:ea typeface="Times New Roman" panose="02020603050405020304" pitchFamily="18" charset="0"/>
                <a:cs typeface="Calibri" panose="020F0502020204030204" pitchFamily="34" charset="0"/>
              </a:rPr>
              <a:t>Breathing in as though to smell of the flower, blowing out to blow out a candle, taking a walk-in nature and noticing the present moment</a:t>
            </a:r>
          </a:p>
          <a:p>
            <a:pPr>
              <a:lnSpc>
                <a:spcPct val="107000"/>
              </a:lnSpc>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Think what works for you when you are stressed/anxious?</a:t>
            </a:r>
          </a:p>
        </p:txBody>
      </p:sp>
    </p:spTree>
    <p:extLst>
      <p:ext uri="{BB962C8B-B14F-4D97-AF65-F5344CB8AC3E}">
        <p14:creationId xmlns:p14="http://schemas.microsoft.com/office/powerpoint/2010/main" val="186707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4C52-83E9-47B7-B5E9-BB7310FDDACF}"/>
              </a:ext>
            </a:extLst>
          </p:cNvPr>
          <p:cNvSpPr>
            <a:spLocks noGrp="1"/>
          </p:cNvSpPr>
          <p:nvPr>
            <p:ph type="title"/>
          </p:nvPr>
        </p:nvSpPr>
        <p:spPr>
          <a:xfrm>
            <a:off x="838200" y="86497"/>
            <a:ext cx="10515600" cy="729049"/>
          </a:xfrm>
        </p:spPr>
        <p:txBody>
          <a:bodyPr>
            <a:normAutofit/>
          </a:bodyPr>
          <a:lstStyle/>
          <a:p>
            <a:r>
              <a:rPr lang="en-GB" altLang="en-US" sz="4000" b="1" u="sng" dirty="0">
                <a:solidFill>
                  <a:schemeClr val="tx1"/>
                </a:solidFill>
                <a:latin typeface="Calibri" panose="020F0502020204030204" pitchFamily="34" charset="0"/>
                <a:cs typeface="Calibri" panose="020F0502020204030204" pitchFamily="34" charset="0"/>
              </a:rPr>
              <a:t>Suggestions to help challenge worries</a:t>
            </a:r>
            <a:endParaRPr lang="en-GB" sz="4000" b="1" u="sng"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37B70B4-F408-44D3-B1C7-8E7A5885DD0D}"/>
              </a:ext>
            </a:extLst>
          </p:cNvPr>
          <p:cNvSpPr>
            <a:spLocks noGrp="1"/>
          </p:cNvSpPr>
          <p:nvPr>
            <p:ph sz="half" idx="1"/>
          </p:nvPr>
        </p:nvSpPr>
        <p:spPr>
          <a:xfrm>
            <a:off x="914400" y="815546"/>
            <a:ext cx="5181600" cy="4753981"/>
          </a:xfrm>
        </p:spPr>
        <p:txBody>
          <a:bodyPr>
            <a:normAutofit fontScale="92500" lnSpcReduction="20000"/>
          </a:bodyPr>
          <a:lstStyle/>
          <a:p>
            <a:pPr marL="0" indent="0" eaLnBrk="1" fontAlgn="auto" hangingPunct="1">
              <a:spcAft>
                <a:spcPts val="0"/>
              </a:spcAft>
              <a:buNone/>
              <a:defRPr/>
            </a:pPr>
            <a:r>
              <a:rPr lang="en-GB" b="1" dirty="0">
                <a:latin typeface="Calibri" panose="020F0502020204030204" pitchFamily="34" charset="0"/>
                <a:cs typeface="Calibri" panose="020F0502020204030204" pitchFamily="34" charset="0"/>
              </a:rPr>
              <a:t>THOUGHT DIARY </a:t>
            </a:r>
            <a:r>
              <a:rPr lang="en-GB" dirty="0">
                <a:latin typeface="Calibri" panose="020F0502020204030204" pitchFamily="34" charset="0"/>
                <a:cs typeface="Calibri" panose="020F0502020204030204" pitchFamily="34" charset="0"/>
              </a:rPr>
              <a:t>– write down worries and fears and contain to a book you can just shut and close off your worries and fears</a:t>
            </a:r>
          </a:p>
          <a:p>
            <a:pPr marL="0" indent="0" eaLnBrk="1" fontAlgn="auto" hangingPunct="1">
              <a:spcAft>
                <a:spcPts val="0"/>
              </a:spcAft>
              <a:buNone/>
              <a:defRPr/>
            </a:pPr>
            <a:r>
              <a:rPr lang="en-GB" b="1" dirty="0">
                <a:latin typeface="Calibri" panose="020F0502020204030204" pitchFamily="34" charset="0"/>
                <a:cs typeface="Calibri" panose="020F0502020204030204" pitchFamily="34" charset="0"/>
              </a:rPr>
              <a:t>CHALLENGE WORRIES </a:t>
            </a:r>
            <a:r>
              <a:rPr lang="en-GB" dirty="0">
                <a:latin typeface="Calibri" panose="020F0502020204030204" pitchFamily="34" charset="0"/>
                <a:cs typeface="Calibri" panose="020F0502020204030204" pitchFamily="34" charset="0"/>
              </a:rPr>
              <a:t>Make a list of all the things  that worry you. Write positive challenging statements next to your worry thoughts – “What would you tell your best friend to do”; is it a ‘fact or a belief?’</a:t>
            </a:r>
          </a:p>
          <a:p>
            <a:pPr marL="0" indent="0" eaLnBrk="1" fontAlgn="auto" hangingPunct="1">
              <a:spcAft>
                <a:spcPts val="0"/>
              </a:spcAft>
              <a:buNone/>
              <a:defRPr/>
            </a:pPr>
            <a:r>
              <a:rPr lang="en-GB" b="1" dirty="0">
                <a:latin typeface="Calibri" panose="020F0502020204030204" pitchFamily="34" charset="0"/>
                <a:cs typeface="Calibri" panose="020F0502020204030204" pitchFamily="34" charset="0"/>
              </a:rPr>
              <a:t>FINDING SOLUTIONS </a:t>
            </a:r>
            <a:r>
              <a:rPr lang="en-GB" dirty="0">
                <a:latin typeface="Calibri" panose="020F0502020204030204" pitchFamily="34" charset="0"/>
                <a:cs typeface="Calibri" panose="020F0502020204030204" pitchFamily="34" charset="0"/>
              </a:rPr>
              <a:t>using the worry tree</a:t>
            </a:r>
          </a:p>
          <a:p>
            <a:pPr marL="0" indent="0" eaLnBrk="1" fontAlgn="auto" hangingPunct="1">
              <a:spcAft>
                <a:spcPts val="0"/>
              </a:spcAft>
              <a:buNone/>
              <a:defRPr/>
            </a:pPr>
            <a:r>
              <a:rPr lang="en-GB" b="1" dirty="0">
                <a:latin typeface="Calibri" panose="020F0502020204030204" pitchFamily="34" charset="0"/>
                <a:cs typeface="Calibri" panose="020F0502020204030204" pitchFamily="34" charset="0"/>
              </a:rPr>
              <a:t>TALK to someone </a:t>
            </a:r>
            <a:r>
              <a:rPr lang="en-GB" dirty="0">
                <a:latin typeface="Calibri" panose="020F0502020204030204" pitchFamily="34" charset="0"/>
                <a:cs typeface="Calibri" panose="020F0502020204030204" pitchFamily="34" charset="0"/>
              </a:rPr>
              <a:t>– a problem shared is a problem halved.</a:t>
            </a:r>
          </a:p>
          <a:p>
            <a:pPr marL="274320" indent="-274320" eaLnBrk="1" fontAlgn="auto" hangingPunct="1">
              <a:spcAft>
                <a:spcPts val="0"/>
              </a:spcAft>
              <a:buFont typeface="Wingdings"/>
              <a:buChar char=""/>
              <a:defRPr/>
            </a:pPr>
            <a:endParaRPr lang="en-GB" dirty="0">
              <a:latin typeface="Calibri" panose="020F0502020204030204" pitchFamily="34" charset="0"/>
              <a:cs typeface="Calibri" panose="020F0502020204030204" pitchFamily="34" charset="0"/>
            </a:endParaRPr>
          </a:p>
          <a:p>
            <a:endParaRPr lang="en-GB" sz="1800" dirty="0"/>
          </a:p>
        </p:txBody>
      </p:sp>
      <p:pic>
        <p:nvPicPr>
          <p:cNvPr id="5" name="Content Placeholder 4" descr="http://www.webpresent.se/shop/24527/art27/h3137/9973137-origpic-34e120.jpg">
            <a:extLst>
              <a:ext uri="{FF2B5EF4-FFF2-40B4-BE49-F238E27FC236}">
                <a16:creationId xmlns:a16="http://schemas.microsoft.com/office/drawing/2014/main" id="{24C25F85-B302-43F8-9F29-A10316A3B77F}"/>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543338" y="1825625"/>
            <a:ext cx="4810462" cy="3743902"/>
          </a:xfrm>
          <a:noFill/>
        </p:spPr>
      </p:pic>
      <p:sp>
        <p:nvSpPr>
          <p:cNvPr id="4" name="TextBox 3">
            <a:extLst>
              <a:ext uri="{FF2B5EF4-FFF2-40B4-BE49-F238E27FC236}">
                <a16:creationId xmlns:a16="http://schemas.microsoft.com/office/drawing/2014/main" id="{62161EAC-8BF8-4921-8B8F-F22DC28A1220}"/>
              </a:ext>
            </a:extLst>
          </p:cNvPr>
          <p:cNvSpPr txBox="1"/>
          <p:nvPr/>
        </p:nvSpPr>
        <p:spPr>
          <a:xfrm>
            <a:off x="6932141" y="815546"/>
            <a:ext cx="5004486" cy="830997"/>
          </a:xfrm>
          <a:prstGeom prst="rect">
            <a:avLst/>
          </a:prstGeom>
          <a:noFill/>
        </p:spPr>
        <p:txBody>
          <a:bodyPr wrap="square" rtlCol="0">
            <a:spAutoFit/>
          </a:bodyPr>
          <a:lstStyle/>
          <a:p>
            <a:pPr marL="0" indent="0" eaLnBrk="1" fontAlgn="auto" hangingPunct="1">
              <a:spcAft>
                <a:spcPts val="0"/>
              </a:spcAft>
              <a:buNone/>
              <a:defRPr/>
            </a:pPr>
            <a:r>
              <a:rPr lang="en-GB" sz="2400" b="1" dirty="0">
                <a:latin typeface="Calibri" panose="020F0502020204030204" pitchFamily="34" charset="0"/>
                <a:cs typeface="Calibri" panose="020F0502020204030204" pitchFamily="34" charset="0"/>
              </a:rPr>
              <a:t>Tell the Worry Monster that he cannot beat you!!</a:t>
            </a:r>
          </a:p>
        </p:txBody>
      </p:sp>
    </p:spTree>
    <p:extLst>
      <p:ext uri="{BB962C8B-B14F-4D97-AF65-F5344CB8AC3E}">
        <p14:creationId xmlns:p14="http://schemas.microsoft.com/office/powerpoint/2010/main" val="314087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47B9-C4FD-4E48-93AC-F3EA59C2B21B}"/>
              </a:ext>
            </a:extLst>
          </p:cNvPr>
          <p:cNvSpPr>
            <a:spLocks noGrp="1"/>
          </p:cNvSpPr>
          <p:nvPr>
            <p:ph type="title"/>
          </p:nvPr>
        </p:nvSpPr>
        <p:spPr>
          <a:xfrm>
            <a:off x="292854" y="420129"/>
            <a:ext cx="11680841" cy="4995837"/>
          </a:xfrm>
        </p:spPr>
        <p:txBody>
          <a:bodyPr>
            <a:noAutofit/>
          </a:bodyPr>
          <a:lstStyle/>
          <a:p>
            <a:pPr marL="571500" indent="-571500"/>
            <a:r>
              <a:rPr lang="en-GB" sz="3600" b="1" u="sng" dirty="0">
                <a:solidFill>
                  <a:schemeClr val="tx1"/>
                </a:solidFill>
                <a:latin typeface="Calibri" panose="020F0502020204030204" pitchFamily="34" charset="0"/>
                <a:cs typeface="Calibri" panose="020F0502020204030204" pitchFamily="34" charset="0"/>
              </a:rPr>
              <a:t/>
            </a:r>
            <a:br>
              <a:rPr lang="en-GB" sz="3600" b="1" u="sng" dirty="0">
                <a:solidFill>
                  <a:schemeClr val="tx1"/>
                </a:solidFill>
                <a:latin typeface="Calibri" panose="020F0502020204030204" pitchFamily="34" charset="0"/>
                <a:cs typeface="Calibri" panose="020F0502020204030204" pitchFamily="34" charset="0"/>
              </a:rPr>
            </a:br>
            <a:r>
              <a:rPr lang="en-GB" sz="3600" b="1" u="sng" dirty="0">
                <a:solidFill>
                  <a:schemeClr val="tx1"/>
                </a:solidFill>
                <a:latin typeface="Calibri" panose="020F0502020204030204" pitchFamily="34" charset="0"/>
                <a:cs typeface="Calibri" panose="020F0502020204030204" pitchFamily="34" charset="0"/>
              </a:rPr>
              <a:t/>
            </a:r>
            <a:br>
              <a:rPr lang="en-GB" sz="3600" b="1" u="sng" dirty="0">
                <a:solidFill>
                  <a:schemeClr val="tx1"/>
                </a:solidFill>
                <a:latin typeface="Calibri" panose="020F0502020204030204" pitchFamily="34" charset="0"/>
                <a:cs typeface="Calibri" panose="020F0502020204030204" pitchFamily="34" charset="0"/>
              </a:rPr>
            </a:br>
            <a:r>
              <a:rPr lang="en-GB" sz="3600" b="1" u="sng" dirty="0">
                <a:solidFill>
                  <a:schemeClr val="tx1"/>
                </a:solidFill>
                <a:latin typeface="Calibri" panose="020F0502020204030204" pitchFamily="34" charset="0"/>
                <a:cs typeface="Calibri" panose="020F0502020204030204" pitchFamily="34" charset="0"/>
              </a:rPr>
              <a:t/>
            </a:r>
            <a:br>
              <a:rPr lang="en-GB" sz="3600" b="1" u="sng" dirty="0">
                <a:solidFill>
                  <a:schemeClr val="tx1"/>
                </a:solidFill>
                <a:latin typeface="Calibri" panose="020F0502020204030204" pitchFamily="34" charset="0"/>
                <a:cs typeface="Calibri" panose="020F0502020204030204" pitchFamily="34" charset="0"/>
              </a:rPr>
            </a:br>
            <a:r>
              <a:rPr lang="en-GB" sz="3600" b="1" u="sng" dirty="0">
                <a:solidFill>
                  <a:schemeClr val="tx1"/>
                </a:solidFill>
                <a:latin typeface="Calibri" panose="020F0502020204030204" pitchFamily="34" charset="0"/>
                <a:cs typeface="Calibri" panose="020F0502020204030204" pitchFamily="34" charset="0"/>
              </a:rPr>
              <a:t/>
            </a:r>
            <a:br>
              <a:rPr lang="en-GB" sz="3600" b="1" u="sng" dirty="0">
                <a:solidFill>
                  <a:schemeClr val="tx1"/>
                </a:solidFill>
                <a:latin typeface="Calibri" panose="020F0502020204030204" pitchFamily="34" charset="0"/>
                <a:cs typeface="Calibri" panose="020F0502020204030204" pitchFamily="34" charset="0"/>
              </a:rPr>
            </a:br>
            <a:r>
              <a:rPr lang="en-GB" sz="3600" b="1" dirty="0">
                <a:solidFill>
                  <a:schemeClr val="tx1"/>
                </a:solidFill>
                <a:latin typeface="Calibri" panose="020F0502020204030204" pitchFamily="34" charset="0"/>
                <a:cs typeface="Calibri" panose="020F0502020204030204" pitchFamily="34" charset="0"/>
              </a:rPr>
              <a:t>                        </a:t>
            </a:r>
            <a:r>
              <a:rPr lang="en-GB" sz="3600" b="1" u="sng" dirty="0">
                <a:solidFill>
                  <a:schemeClr val="tx1"/>
                </a:solidFill>
                <a:latin typeface="Calibri" panose="020F0502020204030204" pitchFamily="34" charset="0"/>
                <a:cs typeface="Calibri" panose="020F0502020204030204" pitchFamily="34" charset="0"/>
              </a:rPr>
              <a:t> Aims and objectives</a:t>
            </a:r>
            <a:br>
              <a:rPr lang="en-GB" sz="3600" b="1" u="sng" dirty="0">
                <a:solidFill>
                  <a:schemeClr val="tx1"/>
                </a:solidFill>
                <a:latin typeface="Calibri" panose="020F0502020204030204" pitchFamily="34" charset="0"/>
                <a:cs typeface="Calibri" panose="020F0502020204030204" pitchFamily="34" charset="0"/>
              </a:rPr>
            </a:br>
            <a:r>
              <a:rPr lang="en-GB" sz="3600" b="1" u="sng" dirty="0">
                <a:solidFill>
                  <a:schemeClr val="tx1"/>
                </a:solidFill>
                <a:latin typeface="Calibri" panose="020F0502020204030204" pitchFamily="34" charset="0"/>
                <a:cs typeface="Calibri" panose="020F0502020204030204" pitchFamily="34" charset="0"/>
              </a:rPr>
              <a:t/>
            </a:r>
            <a:br>
              <a:rPr lang="en-GB" sz="3600" b="1" u="sng" dirty="0">
                <a:solidFill>
                  <a:schemeClr val="tx1"/>
                </a:solidFill>
                <a:latin typeface="Calibri" panose="020F0502020204030204" pitchFamily="34" charset="0"/>
                <a:cs typeface="Calibri" panose="020F0502020204030204" pitchFamily="34" charset="0"/>
              </a:rPr>
            </a:br>
            <a:r>
              <a:rPr lang="en-GB" sz="3600" b="1" dirty="0">
                <a:solidFill>
                  <a:schemeClr val="tx1"/>
                </a:solidFill>
                <a:latin typeface="Calibri" panose="020F0502020204030204" pitchFamily="34" charset="0"/>
                <a:cs typeface="Calibri" panose="020F0502020204030204" pitchFamily="34" charset="0"/>
              </a:rPr>
              <a:t>.</a:t>
            </a:r>
            <a:r>
              <a:rPr lang="en-GB" sz="2800" dirty="0">
                <a:solidFill>
                  <a:schemeClr val="tx1"/>
                </a:solidFill>
                <a:latin typeface="Calibri" panose="020F0502020204030204" pitchFamily="34" charset="0"/>
                <a:cs typeface="Calibri" panose="020F0502020204030204" pitchFamily="34" charset="0"/>
              </a:rPr>
              <a:t>To gain an understanding of what anxiety is.</a:t>
            </a:r>
            <a:br>
              <a:rPr lang="en-GB" sz="2800" dirty="0">
                <a:solidFill>
                  <a:schemeClr val="tx1"/>
                </a:solidFill>
                <a:latin typeface="Calibri" panose="020F0502020204030204" pitchFamily="34" charset="0"/>
                <a:cs typeface="Calibri" panose="020F0502020204030204" pitchFamily="34" charset="0"/>
              </a:rPr>
            </a:br>
            <a:r>
              <a:rPr lang="en-GB" sz="2800" b="1" dirty="0">
                <a:solidFill>
                  <a:schemeClr val="tx1"/>
                </a:solidFill>
                <a:latin typeface="Calibri" panose="020F0502020204030204" pitchFamily="34" charset="0"/>
                <a:cs typeface="Calibri" panose="020F0502020204030204" pitchFamily="34" charset="0"/>
              </a:rPr>
              <a:t>.</a:t>
            </a:r>
            <a:r>
              <a:rPr lang="en-GB" sz="2800" dirty="0">
                <a:solidFill>
                  <a:schemeClr val="tx1"/>
                </a:solidFill>
                <a:latin typeface="Calibri" panose="020F0502020204030204" pitchFamily="34" charset="0"/>
                <a:cs typeface="Calibri" panose="020F0502020204030204" pitchFamily="34" charset="0"/>
              </a:rPr>
              <a:t>To gain understanding and knowledge of how our body works when we are anxious and why we have these bodily reactions.</a:t>
            </a:r>
            <a:br>
              <a:rPr lang="en-GB" sz="2800" dirty="0">
                <a:solidFill>
                  <a:schemeClr val="tx1"/>
                </a:solidFill>
                <a:latin typeface="Calibri" panose="020F0502020204030204" pitchFamily="34" charset="0"/>
                <a:cs typeface="Calibri" panose="020F0502020204030204" pitchFamily="34" charset="0"/>
              </a:rPr>
            </a:br>
            <a:r>
              <a:rPr lang="en-GB" sz="2800" b="1" dirty="0">
                <a:solidFill>
                  <a:schemeClr val="tx1"/>
                </a:solidFill>
                <a:latin typeface="Calibri" panose="020F0502020204030204" pitchFamily="34" charset="0"/>
                <a:cs typeface="Calibri" panose="020F0502020204030204" pitchFamily="34" charset="0"/>
              </a:rPr>
              <a:t>.</a:t>
            </a:r>
            <a:r>
              <a:rPr lang="en-GB" sz="2800" dirty="0">
                <a:solidFill>
                  <a:schemeClr val="tx1"/>
                </a:solidFill>
                <a:latin typeface="Calibri" panose="020F0502020204030204" pitchFamily="34" charset="0"/>
                <a:cs typeface="Calibri" panose="020F0502020204030204" pitchFamily="34" charset="0"/>
              </a:rPr>
              <a:t>To understand what is normal anxiety.</a:t>
            </a:r>
            <a:br>
              <a:rPr lang="en-GB" sz="2800" dirty="0">
                <a:solidFill>
                  <a:schemeClr val="tx1"/>
                </a:solidFill>
                <a:latin typeface="Calibri" panose="020F0502020204030204" pitchFamily="34" charset="0"/>
                <a:cs typeface="Calibri" panose="020F0502020204030204" pitchFamily="34" charset="0"/>
              </a:rPr>
            </a:br>
            <a:r>
              <a:rPr lang="en-GB" sz="2800" b="1" dirty="0">
                <a:solidFill>
                  <a:schemeClr val="tx1"/>
                </a:solidFill>
                <a:latin typeface="Calibri" panose="020F0502020204030204" pitchFamily="34" charset="0"/>
                <a:cs typeface="Calibri" panose="020F0502020204030204" pitchFamily="34" charset="0"/>
              </a:rPr>
              <a:t>.</a:t>
            </a:r>
            <a:r>
              <a:rPr lang="en-GB" sz="2800" dirty="0">
                <a:solidFill>
                  <a:schemeClr val="tx1"/>
                </a:solidFill>
                <a:latin typeface="Calibri" panose="020F0502020204030204" pitchFamily="34" charset="0"/>
                <a:cs typeface="Calibri" panose="020F0502020204030204" pitchFamily="34" charset="0"/>
              </a:rPr>
              <a:t>To gain knowledge and understanding how children can present when anxious.</a:t>
            </a:r>
            <a:br>
              <a:rPr lang="en-GB" sz="2800" dirty="0">
                <a:solidFill>
                  <a:schemeClr val="tx1"/>
                </a:solidFill>
                <a:latin typeface="Calibri" panose="020F0502020204030204" pitchFamily="34" charset="0"/>
                <a:cs typeface="Calibri" panose="020F0502020204030204" pitchFamily="34" charset="0"/>
              </a:rPr>
            </a:br>
            <a:r>
              <a:rPr lang="en-GB" sz="2800" b="1" dirty="0">
                <a:solidFill>
                  <a:schemeClr val="tx1"/>
                </a:solidFill>
                <a:latin typeface="Calibri" panose="020F0502020204030204" pitchFamily="34" charset="0"/>
                <a:cs typeface="Calibri" panose="020F0502020204030204" pitchFamily="34" charset="0"/>
              </a:rPr>
              <a:t>.</a:t>
            </a:r>
            <a:r>
              <a:rPr lang="en-GB" sz="2800" dirty="0">
                <a:solidFill>
                  <a:schemeClr val="tx1"/>
                </a:solidFill>
                <a:latin typeface="Calibri" panose="020F0502020204030204" pitchFamily="34" charset="0"/>
                <a:cs typeface="Calibri" panose="020F0502020204030204" pitchFamily="34" charset="0"/>
              </a:rPr>
              <a:t>To explore how anxiety can be managed by exploring some helpful suggestions and strategies.</a:t>
            </a:r>
            <a:br>
              <a:rPr lang="en-GB" sz="2800" dirty="0">
                <a:solidFill>
                  <a:schemeClr val="tx1"/>
                </a:solidFill>
                <a:latin typeface="Calibri" panose="020F0502020204030204" pitchFamily="34" charset="0"/>
                <a:cs typeface="Calibri" panose="020F0502020204030204" pitchFamily="34" charset="0"/>
              </a:rPr>
            </a:br>
            <a:r>
              <a:rPr lang="en-GB" sz="2800" b="1" dirty="0">
                <a:solidFill>
                  <a:schemeClr val="tx1"/>
                </a:solidFill>
                <a:latin typeface="Calibri" panose="020F0502020204030204" pitchFamily="34" charset="0"/>
                <a:cs typeface="Calibri" panose="020F0502020204030204" pitchFamily="34" charset="0"/>
              </a:rPr>
              <a:t>.</a:t>
            </a:r>
            <a:r>
              <a:rPr lang="en-GB" sz="2800" dirty="0">
                <a:solidFill>
                  <a:schemeClr val="tx1"/>
                </a:solidFill>
                <a:latin typeface="Calibri" panose="020F0502020204030204" pitchFamily="34" charset="0"/>
                <a:cs typeface="Calibri" panose="020F0502020204030204" pitchFamily="34" charset="0"/>
              </a:rPr>
              <a:t>To know where to go and get help further if needed. </a:t>
            </a:r>
            <a:r>
              <a:rPr lang="en-GB" sz="3600" dirty="0">
                <a:solidFill>
                  <a:schemeClr val="tx1"/>
                </a:solidFill>
                <a:latin typeface="Calibri" panose="020F0502020204030204" pitchFamily="34" charset="0"/>
                <a:cs typeface="Calibri" panose="020F0502020204030204" pitchFamily="34" charset="0"/>
              </a:rPr>
              <a:t/>
            </a:r>
            <a:br>
              <a:rPr lang="en-GB" sz="3600" dirty="0">
                <a:solidFill>
                  <a:schemeClr val="tx1"/>
                </a:solidFill>
                <a:latin typeface="Calibri" panose="020F0502020204030204" pitchFamily="34" charset="0"/>
                <a:cs typeface="Calibri" panose="020F0502020204030204" pitchFamily="34" charset="0"/>
              </a:rPr>
            </a:br>
            <a:endParaRPr lang="en-GB" dirty="0"/>
          </a:p>
        </p:txBody>
      </p:sp>
      <p:pic>
        <p:nvPicPr>
          <p:cNvPr id="6" name="Picture Placeholder 5" descr="A picture containing text, clipart&#10;&#10;Description automatically generated">
            <a:extLst>
              <a:ext uri="{FF2B5EF4-FFF2-40B4-BE49-F238E27FC236}">
                <a16:creationId xmlns:a16="http://schemas.microsoft.com/office/drawing/2014/main" id="{11FFF257-361E-4E5C-B5D9-34EBD55ED8E4}"/>
              </a:ext>
            </a:extLst>
          </p:cNvPr>
          <p:cNvPicPr>
            <a:picLocks noGrp="1" noChangeAspect="1"/>
          </p:cNvPicPr>
          <p:nvPr>
            <p:ph type="pic" idx="1"/>
          </p:nvPr>
        </p:nvPicPr>
        <p:blipFill>
          <a:blip r:embed="rId2"/>
          <a:srcRect t="7131" b="7131"/>
          <a:stretch>
            <a:fillRect/>
          </a:stretch>
        </p:blipFill>
        <p:spPr>
          <a:xfrm>
            <a:off x="9342438" y="2817813"/>
            <a:ext cx="2012950" cy="3043237"/>
          </a:xfrm>
        </p:spPr>
      </p:pic>
      <p:sp>
        <p:nvSpPr>
          <p:cNvPr id="4" name="Text Placeholder 3">
            <a:extLst>
              <a:ext uri="{FF2B5EF4-FFF2-40B4-BE49-F238E27FC236}">
                <a16:creationId xmlns:a16="http://schemas.microsoft.com/office/drawing/2014/main" id="{D76FFC02-DF7A-4489-A06E-E798AD35866F}"/>
              </a:ext>
            </a:extLst>
          </p:cNvPr>
          <p:cNvSpPr>
            <a:spLocks noGrp="1"/>
          </p:cNvSpPr>
          <p:nvPr>
            <p:ph type="body" sz="half" idx="2"/>
          </p:nvPr>
        </p:nvSpPr>
        <p:spPr>
          <a:xfrm flipH="1" flipV="1">
            <a:off x="4772025" y="5868987"/>
            <a:ext cx="294245" cy="45719"/>
          </a:xfrm>
        </p:spPr>
        <p:txBody>
          <a:bodyPr>
            <a:normAutofit fontScale="25000" lnSpcReduction="20000"/>
          </a:bodyPr>
          <a:lstStyle/>
          <a:p>
            <a:endParaRPr lang="en-GB" dirty="0"/>
          </a:p>
        </p:txBody>
      </p:sp>
      <p:sp>
        <p:nvSpPr>
          <p:cNvPr id="7" name="TextBox 6">
            <a:extLst>
              <a:ext uri="{FF2B5EF4-FFF2-40B4-BE49-F238E27FC236}">
                <a16:creationId xmlns:a16="http://schemas.microsoft.com/office/drawing/2014/main" id="{9D156F2C-1A03-4262-AF34-3088FEB14B27}"/>
              </a:ext>
            </a:extLst>
          </p:cNvPr>
          <p:cNvSpPr txBox="1"/>
          <p:nvPr/>
        </p:nvSpPr>
        <p:spPr>
          <a:xfrm flipH="1" flipV="1">
            <a:off x="11927976" y="4893275"/>
            <a:ext cx="45719" cy="45719"/>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097493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4825-6342-4D37-BD7E-0BF347D8FBF5}"/>
              </a:ext>
            </a:extLst>
          </p:cNvPr>
          <p:cNvSpPr>
            <a:spLocks noGrp="1"/>
          </p:cNvSpPr>
          <p:nvPr>
            <p:ph type="body" idx="1"/>
          </p:nvPr>
        </p:nvSpPr>
        <p:spPr>
          <a:xfrm>
            <a:off x="831849" y="247135"/>
            <a:ext cx="8040301" cy="678841"/>
          </a:xfrm>
        </p:spPr>
        <p:txBody>
          <a:bodyPr>
            <a:noAutofit/>
          </a:bodyPr>
          <a:lstStyle/>
          <a:p>
            <a:r>
              <a:rPr lang="en-GB" b="1" u="sng" kern="1200" dirty="0">
                <a:solidFill>
                  <a:schemeClr val="tx1"/>
                </a:solidFill>
                <a:latin typeface="Calibri" panose="020F0502020204030204" pitchFamily="34" charset="0"/>
                <a:cs typeface="Calibri" panose="020F0502020204030204" pitchFamily="34" charset="0"/>
              </a:rPr>
              <a:t>Other ways to help with Worries</a:t>
            </a:r>
          </a:p>
        </p:txBody>
      </p:sp>
      <p:sp>
        <p:nvSpPr>
          <p:cNvPr id="6" name="Content Placeholder 2">
            <a:extLst>
              <a:ext uri="{FF2B5EF4-FFF2-40B4-BE49-F238E27FC236}">
                <a16:creationId xmlns:a16="http://schemas.microsoft.com/office/drawing/2014/main" id="{127EB37D-DF67-4F59-B262-6B2CD63A3BEF}"/>
              </a:ext>
            </a:extLst>
          </p:cNvPr>
          <p:cNvSpPr txBox="1">
            <a:spLocks/>
          </p:cNvSpPr>
          <p:nvPr/>
        </p:nvSpPr>
        <p:spPr>
          <a:xfrm>
            <a:off x="831850" y="1013254"/>
            <a:ext cx="9692270" cy="480881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Lilita On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buSzPct val="50000"/>
            </a:pPr>
            <a:r>
              <a:rPr lang="en-GB" sz="2800" b="1" dirty="0">
                <a:latin typeface="Calibri" panose="020F0502020204030204" pitchFamily="34" charset="0"/>
                <a:cs typeface="Calibri" panose="020F0502020204030204" pitchFamily="34" charset="0"/>
              </a:rPr>
              <a:t>Writing out/drawing out the worry</a:t>
            </a:r>
            <a:br>
              <a:rPr lang="en-GB" sz="2800" b="1" dirty="0">
                <a:latin typeface="Calibri" panose="020F0502020204030204" pitchFamily="34" charset="0"/>
                <a:cs typeface="Calibri" panose="020F0502020204030204" pitchFamily="34" charset="0"/>
              </a:rPr>
            </a:br>
            <a:endParaRPr lang="en-GB" sz="2800" b="1" dirty="0">
              <a:latin typeface="Calibri" panose="020F0502020204030204" pitchFamily="34" charset="0"/>
              <a:cs typeface="Calibri" panose="020F0502020204030204" pitchFamily="34" charset="0"/>
            </a:endParaRPr>
          </a:p>
          <a:p>
            <a:pPr>
              <a:buSzPct val="50000"/>
            </a:pPr>
            <a:r>
              <a:rPr lang="en-GB" sz="2800" b="1" u="sng" dirty="0">
                <a:latin typeface="Calibri" panose="020F0502020204030204" pitchFamily="34" charset="0"/>
                <a:cs typeface="Calibri" panose="020F0502020204030204" pitchFamily="34" charset="0"/>
              </a:rPr>
              <a:t>Anxious thoughts make us feel powerless</a:t>
            </a:r>
            <a:r>
              <a:rPr lang="en-GB" sz="2800" b="1" dirty="0">
                <a:latin typeface="Calibri" panose="020F0502020204030204" pitchFamily="34" charset="0"/>
                <a:cs typeface="Calibri" panose="020F0502020204030204" pitchFamily="34" charset="0"/>
              </a:rPr>
              <a:t>, </a:t>
            </a:r>
            <a:r>
              <a:rPr lang="en-GB" sz="2800" b="1" u="sng" dirty="0">
                <a:latin typeface="Calibri" panose="020F0502020204030204" pitchFamily="34" charset="0"/>
                <a:cs typeface="Calibri" panose="020F0502020204030204" pitchFamily="34" charset="0"/>
              </a:rPr>
              <a:t>but talking back </a:t>
            </a:r>
            <a:r>
              <a:rPr lang="en-GB" sz="2800" b="1" dirty="0">
                <a:latin typeface="Calibri" panose="020F0502020204030204" pitchFamily="34" charset="0"/>
                <a:cs typeface="Calibri" panose="020F0502020204030204" pitchFamily="34" charset="0"/>
              </a:rPr>
              <a:t>to anxious thoughts gives us control over the situation</a:t>
            </a:r>
          </a:p>
          <a:p>
            <a:pPr marL="514350" lvl="1" indent="-285750">
              <a:buSzPct val="50000"/>
              <a:buFont typeface="Wingdings" panose="05000000000000000000" pitchFamily="2" charset="2"/>
              <a:buChar char="v"/>
            </a:pPr>
            <a:r>
              <a:rPr lang="en-GB" b="1" dirty="0">
                <a:solidFill>
                  <a:srgbClr val="52859D"/>
                </a:solidFill>
                <a:latin typeface="Calibri" panose="020F0502020204030204" pitchFamily="34" charset="0"/>
                <a:cs typeface="Calibri" panose="020F0502020204030204" pitchFamily="34" charset="0"/>
              </a:rPr>
              <a:t>Talk back to the worry – telling the worry to </a:t>
            </a:r>
            <a:r>
              <a:rPr lang="en-GB" b="1" dirty="0">
                <a:solidFill>
                  <a:srgbClr val="FF0000"/>
                </a:solidFill>
                <a:latin typeface="Calibri" panose="020F0502020204030204" pitchFamily="34" charset="0"/>
                <a:cs typeface="Calibri" panose="020F0502020204030204" pitchFamily="34" charset="0"/>
              </a:rPr>
              <a:t>GO AWAY! </a:t>
            </a:r>
            <a:r>
              <a:rPr lang="en-GB" b="1" dirty="0">
                <a:solidFill>
                  <a:srgbClr val="52859D"/>
                </a:solidFill>
                <a:latin typeface="Calibri" panose="020F0502020204030204" pitchFamily="34" charset="0"/>
                <a:cs typeface="Calibri" panose="020F0502020204030204" pitchFamily="34" charset="0"/>
              </a:rPr>
              <a:t>or “you are not helping me solve a problem right now”</a:t>
            </a:r>
          </a:p>
          <a:p>
            <a:pPr marL="514350" lvl="1" indent="-285750">
              <a:buSzPct val="50000"/>
              <a:buFont typeface="Wingdings" panose="05000000000000000000" pitchFamily="2" charset="2"/>
              <a:buChar char="v"/>
            </a:pPr>
            <a:r>
              <a:rPr lang="en-GB" b="1" dirty="0">
                <a:solidFill>
                  <a:srgbClr val="52859D"/>
                </a:solidFill>
                <a:latin typeface="Calibri" panose="020F0502020204030204" pitchFamily="34" charset="0"/>
                <a:cs typeface="Calibri" panose="020F0502020204030204" pitchFamily="34" charset="0"/>
              </a:rPr>
              <a:t>Use puppets/stories to create a character – super hero or self to challenge worries – make a script</a:t>
            </a:r>
          </a:p>
          <a:p>
            <a:pPr marL="514350" lvl="1" indent="-285750">
              <a:buSzPct val="50000"/>
              <a:buFont typeface="Wingdings" panose="05000000000000000000" pitchFamily="2" charset="2"/>
              <a:buChar char="v"/>
            </a:pPr>
            <a:r>
              <a:rPr lang="en-GB" b="1" dirty="0">
                <a:solidFill>
                  <a:srgbClr val="52859D"/>
                </a:solidFill>
                <a:latin typeface="Calibri" panose="020F0502020204030204" pitchFamily="34" charset="0"/>
                <a:cs typeface="Calibri" panose="020F0502020204030204" pitchFamily="34" charset="0"/>
              </a:rPr>
              <a:t>Thought stopping  - saying  </a:t>
            </a:r>
            <a:r>
              <a:rPr lang="en-GB" b="1" dirty="0">
                <a:solidFill>
                  <a:srgbClr val="FF0000"/>
                </a:solidFill>
                <a:latin typeface="Calibri" panose="020F0502020204030204" pitchFamily="34" charset="0"/>
                <a:cs typeface="Calibri" panose="020F0502020204030204" pitchFamily="34" charset="0"/>
              </a:rPr>
              <a:t>STOP! </a:t>
            </a:r>
            <a:r>
              <a:rPr lang="en-GB" b="1" dirty="0">
                <a:solidFill>
                  <a:srgbClr val="52859D"/>
                </a:solidFill>
                <a:latin typeface="Calibri" panose="020F0502020204030204" pitchFamily="34" charset="0"/>
                <a:cs typeface="Calibri" panose="020F0502020204030204" pitchFamily="34" charset="0"/>
              </a:rPr>
              <a:t>This technique interrupts the anxious flow</a:t>
            </a:r>
          </a:p>
          <a:p>
            <a:pPr marL="514350" lvl="1" indent="-285750">
              <a:buSzPct val="50000"/>
              <a:buFont typeface="Wingdings" panose="05000000000000000000" pitchFamily="2" charset="2"/>
              <a:buChar char="v"/>
            </a:pPr>
            <a:r>
              <a:rPr lang="en-GB" b="1" dirty="0">
                <a:solidFill>
                  <a:srgbClr val="52859D"/>
                </a:solidFill>
                <a:latin typeface="Calibri" panose="020F0502020204030204" pitchFamily="34" charset="0"/>
                <a:cs typeface="Calibri" panose="020F0502020204030204" pitchFamily="34" charset="0"/>
              </a:rPr>
              <a:t>Put a big full stop on the end of the worry </a:t>
            </a:r>
            <a:r>
              <a:rPr lang="en-GB" b="1" dirty="0">
                <a:solidFill>
                  <a:srgbClr val="FF0000"/>
                </a:solidFill>
                <a:latin typeface="Calibri" panose="020F0502020204030204" pitchFamily="34" charset="0"/>
                <a:cs typeface="Calibri" panose="020F0502020204030204" pitchFamily="34" charset="0"/>
              </a:rPr>
              <a:t>……FULL STOP!</a:t>
            </a:r>
          </a:p>
          <a:p>
            <a:pPr marL="228600" lvl="1">
              <a:buSzPct val="50000"/>
            </a:pPr>
            <a:endParaRPr lang="en-GB" b="1" dirty="0">
              <a:latin typeface="Calibri" panose="020F0502020204030204" pitchFamily="34" charset="0"/>
              <a:cs typeface="Calibri" panose="020F0502020204030204" pitchFamily="34" charset="0"/>
            </a:endParaRPr>
          </a:p>
          <a:p>
            <a:pPr>
              <a:buSzPct val="50000"/>
            </a:pPr>
            <a:r>
              <a:rPr lang="en-GB" sz="2800" b="1" u="sng" dirty="0">
                <a:latin typeface="Calibri" panose="020F0502020204030204" pitchFamily="34" charset="0"/>
                <a:cs typeface="Calibri" panose="020F0502020204030204" pitchFamily="34" charset="0"/>
              </a:rPr>
              <a:t>One positive from today was</a:t>
            </a:r>
            <a:r>
              <a:rPr lang="en-GB" sz="2800" b="1" dirty="0">
                <a:latin typeface="Calibri" panose="020F0502020204030204" pitchFamily="34" charset="0"/>
                <a:cs typeface="Calibri" panose="020F0502020204030204" pitchFamily="34" charset="0"/>
              </a:rPr>
              <a:t>….help the young person identify a positive for the day.</a:t>
            </a:r>
          </a:p>
          <a:p>
            <a:pPr indent="-228600">
              <a:buFont typeface="Arial" panose="020B0604020202020204" pitchFamily="34" charset="0"/>
              <a:buChar char="•"/>
            </a:pPr>
            <a:endParaRPr lang="en-GB" sz="1500" b="1" dirty="0">
              <a:solidFill>
                <a:srgbClr val="403832"/>
              </a:solidFill>
            </a:endParaRPr>
          </a:p>
        </p:txBody>
      </p:sp>
    </p:spTree>
    <p:extLst>
      <p:ext uri="{BB962C8B-B14F-4D97-AF65-F5344CB8AC3E}">
        <p14:creationId xmlns:p14="http://schemas.microsoft.com/office/powerpoint/2010/main" val="11060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456E21-CBE3-448A-AC9C-351BA7213362}"/>
              </a:ext>
            </a:extLst>
          </p:cNvPr>
          <p:cNvSpPr>
            <a:spLocks noGrp="1"/>
          </p:cNvSpPr>
          <p:nvPr>
            <p:ph type="body" idx="1"/>
          </p:nvPr>
        </p:nvSpPr>
        <p:spPr>
          <a:xfrm>
            <a:off x="831850" y="358346"/>
            <a:ext cx="10515600" cy="766119"/>
          </a:xfrm>
        </p:spPr>
        <p:txBody>
          <a:bodyPr/>
          <a:lstStyle/>
          <a:p>
            <a:r>
              <a:rPr lang="en-GB" b="1" u="sng" dirty="0">
                <a:solidFill>
                  <a:schemeClr val="tx1"/>
                </a:solidFill>
                <a:latin typeface="Calibri" panose="020F0502020204030204" pitchFamily="34" charset="0"/>
                <a:cs typeface="Calibri" panose="020F0502020204030204" pitchFamily="34" charset="0"/>
              </a:rPr>
              <a:t>STOPP Technique</a:t>
            </a:r>
          </a:p>
        </p:txBody>
      </p:sp>
      <p:pic>
        <p:nvPicPr>
          <p:cNvPr id="7" name="Picture 6">
            <a:extLst>
              <a:ext uri="{FF2B5EF4-FFF2-40B4-BE49-F238E27FC236}">
                <a16:creationId xmlns:a16="http://schemas.microsoft.com/office/drawing/2014/main" id="{C123F24E-90F5-48B4-BB78-948D072290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9310" y="1235676"/>
            <a:ext cx="9354064" cy="4522573"/>
          </a:xfrm>
          <a:prstGeom prst="rect">
            <a:avLst/>
          </a:prstGeom>
          <a:noFill/>
          <a:ln>
            <a:noFill/>
          </a:ln>
        </p:spPr>
      </p:pic>
    </p:spTree>
    <p:extLst>
      <p:ext uri="{BB962C8B-B14F-4D97-AF65-F5344CB8AC3E}">
        <p14:creationId xmlns:p14="http://schemas.microsoft.com/office/powerpoint/2010/main" val="279551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9E38-18FC-448A-B0F3-19B197818470}"/>
              </a:ext>
            </a:extLst>
          </p:cNvPr>
          <p:cNvSpPr>
            <a:spLocks noGrp="1"/>
          </p:cNvSpPr>
          <p:nvPr>
            <p:ph type="body" idx="1"/>
          </p:nvPr>
        </p:nvSpPr>
        <p:spPr>
          <a:xfrm>
            <a:off x="469557" y="376003"/>
            <a:ext cx="7080421" cy="793039"/>
          </a:xfrm>
        </p:spPr>
        <p:txBody>
          <a:bodyPr>
            <a:noAutofit/>
          </a:bodyPr>
          <a:lstStyle/>
          <a:p>
            <a:r>
              <a:rPr lang="en-GB" b="1" u="sng" kern="1200" dirty="0">
                <a:solidFill>
                  <a:schemeClr val="tx1"/>
                </a:solidFill>
                <a:latin typeface="Calibri" panose="020F0502020204030204" pitchFamily="34" charset="0"/>
                <a:cs typeface="Calibri" panose="020F0502020204030204" pitchFamily="34" charset="0"/>
              </a:rPr>
              <a:t>Building A Coping Kit/Toolbox</a:t>
            </a:r>
          </a:p>
        </p:txBody>
      </p:sp>
      <p:sp>
        <p:nvSpPr>
          <p:cNvPr id="6" name="Content Placeholder 2">
            <a:extLst>
              <a:ext uri="{FF2B5EF4-FFF2-40B4-BE49-F238E27FC236}">
                <a16:creationId xmlns:a16="http://schemas.microsoft.com/office/drawing/2014/main" id="{1BEEC5E3-EA70-4A12-A7AC-25858C4D0590}"/>
              </a:ext>
            </a:extLst>
          </p:cNvPr>
          <p:cNvSpPr txBox="1">
            <a:spLocks/>
          </p:cNvSpPr>
          <p:nvPr/>
        </p:nvSpPr>
        <p:spPr>
          <a:xfrm>
            <a:off x="317340" y="1701478"/>
            <a:ext cx="9764210" cy="38196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Lilita On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lvl="1">
              <a:buClr>
                <a:srgbClr val="52859D"/>
              </a:buClr>
              <a:buSzPct val="50000"/>
            </a:pPr>
            <a:r>
              <a:rPr lang="en-GB" sz="2400" b="1" dirty="0">
                <a:latin typeface="Calibri" panose="020F0502020204030204" pitchFamily="34" charset="0"/>
                <a:cs typeface="Calibri" panose="020F0502020204030204" pitchFamily="34" charset="0"/>
              </a:rPr>
              <a:t>. Have a list of strategies to use in a moment of anxiety</a:t>
            </a:r>
          </a:p>
          <a:p>
            <a:pPr marL="685800" lvl="1" indent="-457200">
              <a:buClr>
                <a:srgbClr val="52859D"/>
              </a:buClr>
              <a:buSzPct val="50000"/>
              <a:buFont typeface="Wingdings" panose="05000000000000000000" pitchFamily="2" charset="2"/>
              <a:buChar char="v"/>
            </a:pPr>
            <a:endParaRPr lang="en-GB" sz="2400" b="1" dirty="0">
              <a:latin typeface="Calibri" panose="020F0502020204030204" pitchFamily="34" charset="0"/>
              <a:cs typeface="Calibri" panose="020F0502020204030204" pitchFamily="34" charset="0"/>
            </a:endParaRPr>
          </a:p>
          <a:p>
            <a:pPr marL="228600" lvl="1">
              <a:buClr>
                <a:srgbClr val="52859D"/>
              </a:buClr>
              <a:buSzPct val="50000"/>
            </a:pPr>
            <a:r>
              <a:rPr lang="en-GB" sz="2400" b="1" dirty="0">
                <a:latin typeface="Calibri" panose="020F0502020204030204" pitchFamily="34" charset="0"/>
                <a:cs typeface="Calibri" panose="020F0502020204030204" pitchFamily="34" charset="0"/>
              </a:rPr>
              <a:t>. Have a list/box  which includes a checklist covering different, useful strategies</a:t>
            </a:r>
          </a:p>
          <a:p>
            <a:pPr marL="1143000" lvl="2" indent="-457200">
              <a:buClr>
                <a:srgbClr val="52859D"/>
              </a:buClr>
              <a:buSzPct val="50000"/>
              <a:buFont typeface="Wingdings" panose="05000000000000000000" pitchFamily="2" charset="2"/>
              <a:buChar char="v"/>
            </a:pPr>
            <a:r>
              <a:rPr lang="en-GB" b="1" dirty="0">
                <a:solidFill>
                  <a:srgbClr val="52859D"/>
                </a:solidFill>
                <a:latin typeface="Calibri" panose="020F0502020204030204" pitchFamily="34" charset="0"/>
                <a:cs typeface="Calibri" panose="020F0502020204030204" pitchFamily="34" charset="0"/>
              </a:rPr>
              <a:t>Inside could include a stress ball, a glitter ball, a calming picture, age-appropriate instructions for deep breathing, colouring kit, etc.</a:t>
            </a:r>
          </a:p>
          <a:p>
            <a:pPr marL="1143000" lvl="2" indent="-457200">
              <a:buClr>
                <a:srgbClr val="52859D"/>
              </a:buClr>
              <a:buSzPct val="50000"/>
              <a:buFont typeface="Wingdings" panose="05000000000000000000" pitchFamily="2" charset="2"/>
              <a:buChar char="v"/>
            </a:pPr>
            <a:r>
              <a:rPr lang="en-GB" b="1" dirty="0">
                <a:solidFill>
                  <a:srgbClr val="52859D"/>
                </a:solidFill>
                <a:latin typeface="Calibri" panose="020F0502020204030204" pitchFamily="34" charset="0"/>
                <a:cs typeface="Calibri" panose="020F0502020204030204" pitchFamily="34" charset="0"/>
              </a:rPr>
              <a:t>Home could have a duplicate box.</a:t>
            </a:r>
          </a:p>
          <a:p>
            <a:pPr marL="1143000" lvl="2" indent="-457200">
              <a:buClr>
                <a:srgbClr val="52859D"/>
              </a:buClr>
              <a:buSzPct val="500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228600" lvl="1">
              <a:buClr>
                <a:srgbClr val="52859D"/>
              </a:buClr>
              <a:buSzPct val="50000"/>
            </a:pPr>
            <a:r>
              <a:rPr lang="en-GB" sz="2400" b="1" dirty="0">
                <a:latin typeface="Calibri" panose="020F0502020204030204" pitchFamily="34" charset="0"/>
                <a:cs typeface="Calibri" panose="020F0502020204030204" pitchFamily="34" charset="0"/>
              </a:rPr>
              <a:t>. The child could try to use this first before involving an adult to encourage age-appropriate independence</a:t>
            </a:r>
          </a:p>
          <a:p>
            <a:pPr indent="-228600">
              <a:buFont typeface="Arial" panose="020B0604020202020204" pitchFamily="34" charset="0"/>
              <a:buChar char="•"/>
            </a:pPr>
            <a:endParaRPr lang="en-GB" sz="2200" dirty="0">
              <a:solidFill>
                <a:srgbClr val="403832"/>
              </a:solidFill>
            </a:endParaRPr>
          </a:p>
        </p:txBody>
      </p:sp>
    </p:spTree>
    <p:extLst>
      <p:ext uri="{BB962C8B-B14F-4D97-AF65-F5344CB8AC3E}">
        <p14:creationId xmlns:p14="http://schemas.microsoft.com/office/powerpoint/2010/main" val="166423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088E-C822-4ED6-AF9A-23C9D832713D}"/>
              </a:ext>
            </a:extLst>
          </p:cNvPr>
          <p:cNvSpPr>
            <a:spLocks noGrp="1"/>
          </p:cNvSpPr>
          <p:nvPr>
            <p:ph type="title"/>
          </p:nvPr>
        </p:nvSpPr>
        <p:spPr>
          <a:xfrm>
            <a:off x="839788" y="254000"/>
            <a:ext cx="10437812" cy="1631950"/>
          </a:xfrm>
        </p:spPr>
        <p:txBody>
          <a:bodyPr/>
          <a:lstStyle/>
          <a:p>
            <a:r>
              <a:rPr lang="en-GB" altLang="en-US" sz="4000" dirty="0">
                <a:ea typeface="ＭＳ Ｐゴシック" panose="020B0600070205080204" pitchFamily="34" charset="-128"/>
              </a:rPr>
              <a:t/>
            </a:r>
            <a:br>
              <a:rPr lang="en-GB" altLang="en-US" sz="4000" dirty="0">
                <a:ea typeface="ＭＳ Ｐゴシック" panose="020B0600070205080204" pitchFamily="34" charset="-128"/>
              </a:rPr>
            </a:br>
            <a:r>
              <a:rPr lang="en-GB" altLang="en-US" sz="4000" dirty="0">
                <a:ea typeface="ＭＳ Ｐゴシック" panose="020B0600070205080204" pitchFamily="34" charset="-128"/>
              </a:rPr>
              <a:t/>
            </a:r>
            <a:br>
              <a:rPr lang="en-GB" altLang="en-US" sz="4000" dirty="0">
                <a:ea typeface="ＭＳ Ｐゴシック" panose="020B0600070205080204" pitchFamily="34" charset="-128"/>
              </a:rPr>
            </a:br>
            <a:r>
              <a:rPr lang="en-GB" altLang="en-US" sz="4000" dirty="0">
                <a:ea typeface="ＭＳ Ｐゴシック" panose="020B0600070205080204" pitchFamily="34" charset="-128"/>
              </a:rPr>
              <a:t/>
            </a:r>
            <a:br>
              <a:rPr lang="en-GB" altLang="en-US" sz="4000" dirty="0">
                <a:ea typeface="ＭＳ Ｐゴシック" panose="020B0600070205080204" pitchFamily="34" charset="-128"/>
              </a:rPr>
            </a:br>
            <a:r>
              <a:rPr lang="en-GB" altLang="en-US" sz="38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But what about Emotionally Based School Non-Attendance (EBSNA)?</a:t>
            </a:r>
            <a:r>
              <a:rPr lang="en-GB" altLang="en-US" sz="40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
            </a:r>
            <a:br>
              <a:rPr lang="en-GB" altLang="en-US" sz="40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endParaRPr lang="en-GB" sz="4000" b="1" dirty="0">
              <a:solidFill>
                <a:schemeClr val="tx1"/>
              </a:solidFill>
              <a:latin typeface="Calibri" panose="020F0502020204030204" pitchFamily="34" charset="0"/>
              <a:cs typeface="Calibri" panose="020F0502020204030204" pitchFamily="34" charset="0"/>
            </a:endParaRPr>
          </a:p>
        </p:txBody>
      </p:sp>
      <p:sp>
        <p:nvSpPr>
          <p:cNvPr id="3" name="Picture Placeholder 2">
            <a:extLst>
              <a:ext uri="{FF2B5EF4-FFF2-40B4-BE49-F238E27FC236}">
                <a16:creationId xmlns:a16="http://schemas.microsoft.com/office/drawing/2014/main" id="{BE51F5B2-6488-A24D-8282-CE48AEAA35BE}"/>
              </a:ext>
            </a:extLst>
          </p:cNvPr>
          <p:cNvSpPr>
            <a:spLocks noGrp="1"/>
          </p:cNvSpPr>
          <p:nvPr>
            <p:ph type="pic" idx="1"/>
          </p:nvPr>
        </p:nvSpPr>
        <p:spPr>
          <a:xfrm>
            <a:off x="8646160" y="2458720"/>
            <a:ext cx="2709228" cy="3402330"/>
          </a:xfrm>
        </p:spPr>
        <p:txBody>
          <a:bodyPr/>
          <a:lstStyle/>
          <a:p>
            <a:endParaRPr lang="en-GB" dirty="0"/>
          </a:p>
        </p:txBody>
      </p:sp>
      <p:sp>
        <p:nvSpPr>
          <p:cNvPr id="4" name="Text Placeholder 3">
            <a:extLst>
              <a:ext uri="{FF2B5EF4-FFF2-40B4-BE49-F238E27FC236}">
                <a16:creationId xmlns:a16="http://schemas.microsoft.com/office/drawing/2014/main" id="{199A57FD-18F1-7313-1666-65A0C7D46A21}"/>
              </a:ext>
            </a:extLst>
          </p:cNvPr>
          <p:cNvSpPr>
            <a:spLocks noGrp="1"/>
          </p:cNvSpPr>
          <p:nvPr>
            <p:ph type="body" sz="half" idx="2"/>
          </p:nvPr>
        </p:nvSpPr>
        <p:spPr>
          <a:xfrm>
            <a:off x="839788" y="2057400"/>
            <a:ext cx="7532052" cy="3500120"/>
          </a:xfrm>
        </p:spPr>
        <p:txBody>
          <a:bodyPr/>
          <a:lstStyle/>
          <a:p>
            <a:pPr>
              <a:defRPr/>
            </a:pPr>
            <a:r>
              <a:rPr lang="en-GB" sz="2000" dirty="0">
                <a:latin typeface="Calibri" panose="020F0502020204030204" pitchFamily="34" charset="0"/>
                <a:cs typeface="Calibri" panose="020F0502020204030204" pitchFamily="34" charset="0"/>
              </a:rPr>
              <a:t>School avoidance is </a:t>
            </a:r>
            <a:r>
              <a:rPr lang="en-GB" sz="2000" dirty="0">
                <a:solidFill>
                  <a:srgbClr val="FF0000"/>
                </a:solidFill>
                <a:latin typeface="Calibri" panose="020F0502020204030204" pitchFamily="34" charset="0"/>
                <a:cs typeface="Calibri" panose="020F0502020204030204" pitchFamily="34" charset="0"/>
              </a:rPr>
              <a:t>not</a:t>
            </a:r>
            <a:r>
              <a:rPr lang="en-GB" sz="2000" dirty="0">
                <a:latin typeface="Calibri" panose="020F0502020204030204" pitchFamily="34" charset="0"/>
                <a:cs typeface="Calibri" panose="020F0502020204030204" pitchFamily="34" charset="0"/>
              </a:rPr>
              <a:t> a formal psychiatric diagnosis</a:t>
            </a:r>
          </a:p>
          <a:p>
            <a:pPr algn="l">
              <a:lnSpc>
                <a:spcPct val="100000"/>
              </a:lnSpc>
            </a:pPr>
            <a:r>
              <a:rPr lang="en-GB" sz="2000" b="1" i="0" u="none" strike="noStrike" baseline="0" dirty="0">
                <a:solidFill>
                  <a:srgbClr val="000000"/>
                </a:solidFill>
                <a:latin typeface="Calibri" panose="020F0502020204030204" pitchFamily="34" charset="0"/>
                <a:cs typeface="Calibri" panose="020F0502020204030204" pitchFamily="34" charset="0"/>
              </a:rPr>
              <a:t>EBSNA can be defined as </a:t>
            </a:r>
            <a:r>
              <a:rPr lang="en-GB" sz="2000" b="0" i="0" u="none" strike="noStrike" baseline="0" dirty="0">
                <a:solidFill>
                  <a:srgbClr val="000000"/>
                </a:solidFill>
                <a:latin typeface="Calibri" panose="020F0502020204030204" pitchFamily="34" charset="0"/>
                <a:cs typeface="Calibri" panose="020F0502020204030204" pitchFamily="34" charset="0"/>
              </a:rPr>
              <a:t>:Difficulty attending school </a:t>
            </a:r>
            <a:r>
              <a:rPr lang="en-GB" sz="2000" b="0" i="0" u="none" strike="noStrike" baseline="0" dirty="0">
                <a:solidFill>
                  <a:srgbClr val="0070C1"/>
                </a:solidFill>
                <a:latin typeface="Calibri" panose="020F0502020204030204" pitchFamily="34" charset="0"/>
                <a:cs typeface="Calibri" panose="020F0502020204030204" pitchFamily="34" charset="0"/>
              </a:rPr>
              <a:t>due to emotional factors </a:t>
            </a:r>
            <a:r>
              <a:rPr lang="en-GB" sz="2000" b="0" i="0" u="none" strike="noStrike" baseline="0" dirty="0">
                <a:solidFill>
                  <a:srgbClr val="000000"/>
                </a:solidFill>
                <a:latin typeface="Calibri" panose="020F0502020204030204" pitchFamily="34" charset="0"/>
                <a:cs typeface="Calibri" panose="020F0502020204030204" pitchFamily="34" charset="0"/>
              </a:rPr>
              <a:t>which can manifest as </a:t>
            </a:r>
            <a:r>
              <a:rPr lang="en-GB" sz="2000" b="1" i="0" u="none" strike="noStrike" baseline="0" dirty="0">
                <a:solidFill>
                  <a:srgbClr val="000000"/>
                </a:solidFill>
                <a:latin typeface="Calibri" panose="020F0502020204030204" pitchFamily="34" charset="0"/>
                <a:cs typeface="Calibri" panose="020F0502020204030204" pitchFamily="34" charset="0"/>
              </a:rPr>
              <a:t>anxiety</a:t>
            </a:r>
            <a:r>
              <a:rPr lang="en-GB" sz="2000" b="0" i="0" u="none" strike="noStrike" baseline="0" dirty="0">
                <a:solidFill>
                  <a:srgbClr val="000000"/>
                </a:solidFill>
                <a:latin typeface="Calibri" panose="020F0502020204030204" pitchFamily="34" charset="0"/>
                <a:cs typeface="Calibri" panose="020F0502020204030204" pitchFamily="34" charset="0"/>
              </a:rPr>
              <a:t> and, in some cases, result in prolonged periods of absence from school.</a:t>
            </a:r>
          </a:p>
          <a:p>
            <a:pPr algn="l"/>
            <a:r>
              <a:rPr lang="en-GB" sz="2000" dirty="0">
                <a:latin typeface="Calibri" panose="020F0502020204030204" pitchFamily="34" charset="0"/>
                <a:cs typeface="Calibri" panose="020F0502020204030204" pitchFamily="34" charset="0"/>
              </a:rPr>
              <a:t>: </a:t>
            </a:r>
            <a:r>
              <a:rPr lang="en-GB" sz="2000" b="0" i="0" u="none" strike="noStrike" baseline="0" dirty="0">
                <a:latin typeface="Calibri" panose="020F0502020204030204" pitchFamily="34" charset="0"/>
                <a:cs typeface="Calibri" panose="020F0502020204030204" pitchFamily="34" charset="0"/>
              </a:rPr>
              <a:t>Affects approximately 1-2% of the school population</a:t>
            </a:r>
          </a:p>
          <a:p>
            <a:pPr algn="l"/>
            <a:r>
              <a:rPr lang="en-GB" sz="2000" b="0" i="0" u="none" strike="noStrike" baseline="0" dirty="0">
                <a:latin typeface="Calibri" panose="020F0502020204030204" pitchFamily="34" charset="0"/>
                <a:cs typeface="Calibri" panose="020F0502020204030204" pitchFamily="34" charset="0"/>
              </a:rPr>
              <a:t>: Most common in adolescence</a:t>
            </a:r>
          </a:p>
          <a:p>
            <a:pPr algn="l"/>
            <a:r>
              <a:rPr lang="en-GB" sz="2000" b="0" i="0" u="none" strike="noStrike" baseline="0" dirty="0">
                <a:latin typeface="Calibri" panose="020F0502020204030204" pitchFamily="34" charset="0"/>
                <a:cs typeface="Calibri" panose="020F0502020204030204" pitchFamily="34" charset="0"/>
              </a:rPr>
              <a:t>: Equally common in males and females</a:t>
            </a:r>
          </a:p>
          <a:p>
            <a:pPr algn="l"/>
            <a:r>
              <a:rPr lang="en-GB" sz="2000" b="0" i="0" u="none" strike="noStrike" baseline="0" dirty="0">
                <a:latin typeface="Calibri" panose="020F0502020204030204" pitchFamily="34" charset="0"/>
                <a:cs typeface="Calibri" panose="020F0502020204030204" pitchFamily="34" charset="0"/>
              </a:rPr>
              <a:t>: Not related to socioeconomic status</a:t>
            </a:r>
          </a:p>
          <a:p>
            <a:pPr algn="l"/>
            <a:r>
              <a:rPr lang="en-GB" sz="2000" b="0" i="0" u="none" strike="noStrike" baseline="0" dirty="0">
                <a:latin typeface="Calibri" panose="020F0502020204030204" pitchFamily="34" charset="0"/>
                <a:cs typeface="Calibri" panose="020F0502020204030204" pitchFamily="34" charset="0"/>
              </a:rPr>
              <a:t>: Can be gradual or sudden</a:t>
            </a:r>
            <a:endParaRPr lang="en-GB" sz="2000" dirty="0">
              <a:latin typeface="Calibri" panose="020F0502020204030204" pitchFamily="34" charset="0"/>
              <a:cs typeface="Calibri" panose="020F0502020204030204" pitchFamily="34" charset="0"/>
            </a:endParaRPr>
          </a:p>
        </p:txBody>
      </p:sp>
      <p:pic>
        <p:nvPicPr>
          <p:cNvPr id="5" name="Picture 3" descr="https://webstore.quiltropolis.net/stores_app/images/images_203/back_to_school.jpg">
            <a:extLst>
              <a:ext uri="{FF2B5EF4-FFF2-40B4-BE49-F238E27FC236}">
                <a16:creationId xmlns:a16="http://schemas.microsoft.com/office/drawing/2014/main" id="{943A1571-09BC-E7A6-3591-95A7886EC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160" y="1885950"/>
            <a:ext cx="307848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414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FFC73A-3077-C737-53AD-0B6F9DF38F7C}"/>
              </a:ext>
            </a:extLst>
          </p:cNvPr>
          <p:cNvSpPr>
            <a:spLocks noGrp="1"/>
          </p:cNvSpPr>
          <p:nvPr>
            <p:ph type="body" idx="1"/>
          </p:nvPr>
        </p:nvSpPr>
        <p:spPr>
          <a:xfrm>
            <a:off x="831850" y="284481"/>
            <a:ext cx="10515600" cy="650240"/>
          </a:xfrm>
        </p:spPr>
        <p:txBody>
          <a:bodyPr/>
          <a:lstStyle/>
          <a:p>
            <a:r>
              <a:rPr lang="en-GB" altLang="en-US" sz="38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Four main reasons for school avoidance</a:t>
            </a:r>
            <a:endParaRPr lang="en-GB" sz="3800" b="1" u="sng" dirty="0">
              <a:solidFill>
                <a:schemeClr val="tx1"/>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BD46C51-ACCD-BEF1-035B-10C971418677}"/>
              </a:ext>
            </a:extLst>
          </p:cNvPr>
          <p:cNvSpPr>
            <a:spLocks noGrp="1"/>
          </p:cNvSpPr>
          <p:nvPr>
            <p:ph type="body" sz="quarter" idx="10"/>
          </p:nvPr>
        </p:nvSpPr>
        <p:spPr>
          <a:xfrm>
            <a:off x="640080" y="1097280"/>
            <a:ext cx="6817360" cy="3942079"/>
          </a:xfrm>
        </p:spPr>
        <p:txBody>
          <a:bodyPr/>
          <a:lstStyle/>
          <a:p>
            <a:pPr marL="0" indent="0" algn="l">
              <a:buNone/>
            </a:pPr>
            <a:r>
              <a:rPr lang="en-GB" sz="2000" b="1" i="0" u="none" strike="noStrike" baseline="0" dirty="0">
                <a:latin typeface="Calibri" panose="020F0502020204030204" pitchFamily="34" charset="0"/>
                <a:cs typeface="Calibri" panose="020F0502020204030204" pitchFamily="34" charset="0"/>
              </a:rPr>
              <a:t>Avoiding negative emotion</a:t>
            </a:r>
            <a:r>
              <a:rPr lang="en-GB" sz="2000" b="0" i="0" u="none" strike="noStrike" baseline="0" dirty="0">
                <a:latin typeface="Calibri" panose="020F0502020204030204" pitchFamily="34" charset="0"/>
                <a:cs typeface="Calibri" panose="020F0502020204030204" pitchFamily="34" charset="0"/>
              </a:rPr>
              <a:t>: Avoiding uncomfortable feelings brought on by attending school ( social interactions, friendships issues, conflict with teachers).</a:t>
            </a:r>
          </a:p>
          <a:p>
            <a:pPr marL="0" indent="0" algn="l">
              <a:buNone/>
            </a:pPr>
            <a:r>
              <a:rPr lang="en-GB" sz="2000" b="1" i="0" u="none" strike="noStrike" baseline="0" dirty="0">
                <a:latin typeface="Calibri" panose="020F0502020204030204" pitchFamily="34" charset="0"/>
                <a:cs typeface="Calibri" panose="020F0502020204030204" pitchFamily="34" charset="0"/>
              </a:rPr>
              <a:t>Situation avoidance</a:t>
            </a:r>
            <a:r>
              <a:rPr lang="en-GB" sz="2000" b="0" i="0" u="none" strike="noStrike" baseline="0" dirty="0">
                <a:latin typeface="Calibri" panose="020F0502020204030204" pitchFamily="34" charset="0"/>
                <a:cs typeface="Calibri" panose="020F0502020204030204" pitchFamily="34" charset="0"/>
              </a:rPr>
              <a:t>: Escaping particular situations that might be stressful, cause anxiety or fear (e.g. academic demands, social pressures, taking part in activities such as drama/</a:t>
            </a:r>
            <a:r>
              <a:rPr lang="en-GB" sz="2000" dirty="0">
                <a:latin typeface="Calibri" panose="020F0502020204030204" pitchFamily="34" charset="0"/>
                <a:cs typeface="Calibri" panose="020F0502020204030204" pitchFamily="34" charset="0"/>
              </a:rPr>
              <a:t>PE, </a:t>
            </a:r>
            <a:r>
              <a:rPr lang="en-GB" sz="2000" b="0" i="0" u="none" strike="noStrike" baseline="0" dirty="0">
                <a:latin typeface="Calibri" panose="020F0502020204030204" pitchFamily="34" charset="0"/>
                <a:cs typeface="Calibri" panose="020F0502020204030204" pitchFamily="34" charset="0"/>
              </a:rPr>
              <a:t>aspects of the school environment).</a:t>
            </a:r>
          </a:p>
          <a:p>
            <a:pPr marL="0" indent="0" algn="l">
              <a:buNone/>
            </a:pPr>
            <a:r>
              <a:rPr lang="en-GB" sz="2000" b="1" i="0" u="none" strike="noStrike" baseline="0" dirty="0">
                <a:latin typeface="Calibri" panose="020F0502020204030204" pitchFamily="34" charset="0"/>
                <a:cs typeface="Calibri" panose="020F0502020204030204" pitchFamily="34" charset="0"/>
              </a:rPr>
              <a:t>Attachment seeking</a:t>
            </a:r>
            <a:r>
              <a:rPr lang="en-GB" sz="2000" b="0" i="0" u="none" strike="noStrike" baseline="0" dirty="0">
                <a:latin typeface="Calibri" panose="020F0502020204030204" pitchFamily="34" charset="0"/>
                <a:cs typeface="Calibri" panose="020F0502020204030204" pitchFamily="34" charset="0"/>
              </a:rPr>
              <a:t>: Reducing separation anxiety, gaining relational input from and/or spending more time with significant others</a:t>
            </a:r>
          </a:p>
          <a:p>
            <a:pPr marL="0" indent="0" algn="l">
              <a:buNone/>
            </a:pPr>
            <a:r>
              <a:rPr lang="en-GB" sz="2000" b="1" i="0" u="none" strike="noStrike" baseline="0" dirty="0">
                <a:latin typeface="Calibri" panose="020F0502020204030204" pitchFamily="34" charset="0"/>
                <a:cs typeface="Calibri" panose="020F0502020204030204" pitchFamily="34" charset="0"/>
              </a:rPr>
              <a:t>Tangible reward</a:t>
            </a:r>
            <a:r>
              <a:rPr lang="en-GB" sz="2000" b="0" i="0" u="none" strike="noStrike" baseline="0" dirty="0">
                <a:latin typeface="Calibri" panose="020F0502020204030204" pitchFamily="34" charset="0"/>
                <a:cs typeface="Calibri" panose="020F0502020204030204" pitchFamily="34" charset="0"/>
              </a:rPr>
              <a:t>: Spending more time out of school as it is more fun/stimulating</a:t>
            </a:r>
            <a:endParaRPr lang="en-GB" sz="2000" dirty="0">
              <a:latin typeface="Calibri" panose="020F0502020204030204" pitchFamily="34" charset="0"/>
              <a:cs typeface="Calibri" panose="020F0502020204030204" pitchFamily="34" charset="0"/>
            </a:endParaRPr>
          </a:p>
        </p:txBody>
      </p:sp>
      <p:pic>
        <p:nvPicPr>
          <p:cNvPr id="6" name="Picture 4" descr="small_preview">
            <a:extLst>
              <a:ext uri="{FF2B5EF4-FFF2-40B4-BE49-F238E27FC236}">
                <a16:creationId xmlns:a16="http://schemas.microsoft.com/office/drawing/2014/main" id="{9D639668-CFB0-81CB-4256-14D056B58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640" y="978168"/>
            <a:ext cx="3062606" cy="464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47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58D5CC-72AE-5021-D82A-B671484E60D8}"/>
              </a:ext>
            </a:extLst>
          </p:cNvPr>
          <p:cNvSpPr>
            <a:spLocks noGrp="1"/>
          </p:cNvSpPr>
          <p:nvPr>
            <p:ph type="body" idx="1"/>
          </p:nvPr>
        </p:nvSpPr>
        <p:spPr>
          <a:xfrm>
            <a:off x="2468880" y="243841"/>
            <a:ext cx="7010400" cy="721360"/>
          </a:xfrm>
        </p:spPr>
        <p:txBody>
          <a:bodyPr/>
          <a:lstStyle/>
          <a:p>
            <a:r>
              <a:rPr lang="en-GB" b="1" dirty="0">
                <a:solidFill>
                  <a:schemeClr val="tx1"/>
                </a:solidFill>
                <a:latin typeface="Calibri" panose="020F0502020204030204" pitchFamily="34" charset="0"/>
                <a:cs typeface="Calibri" panose="020F0502020204030204" pitchFamily="34" charset="0"/>
              </a:rPr>
              <a:t>The Push and Pull factors</a:t>
            </a:r>
          </a:p>
        </p:txBody>
      </p:sp>
      <p:sp>
        <p:nvSpPr>
          <p:cNvPr id="3" name="Text Placeholder 2">
            <a:extLst>
              <a:ext uri="{FF2B5EF4-FFF2-40B4-BE49-F238E27FC236}">
                <a16:creationId xmlns:a16="http://schemas.microsoft.com/office/drawing/2014/main" id="{9E3D8901-6CEE-2153-E7A3-6CBD019CA696}"/>
              </a:ext>
            </a:extLst>
          </p:cNvPr>
          <p:cNvSpPr>
            <a:spLocks noGrp="1"/>
          </p:cNvSpPr>
          <p:nvPr>
            <p:ph type="body" sz="quarter" idx="10"/>
          </p:nvPr>
        </p:nvSpPr>
        <p:spPr>
          <a:xfrm>
            <a:off x="831850" y="873760"/>
            <a:ext cx="11116310" cy="4917440"/>
          </a:xfrm>
        </p:spPr>
        <p:txBody>
          <a:bodyPr/>
          <a:lstStyle/>
          <a:p>
            <a:pPr marL="0" indent="0">
              <a:buNone/>
            </a:pPr>
            <a:r>
              <a:rPr lang="en-GB" b="1" u="sng" dirty="0">
                <a:latin typeface="Calibri" panose="020F0502020204030204" pitchFamily="34" charset="0"/>
                <a:cs typeface="Calibri" panose="020F0502020204030204" pitchFamily="34" charset="0"/>
              </a:rPr>
              <a:t>The Push effect</a:t>
            </a:r>
          </a:p>
          <a:p>
            <a:pPr marL="0" indent="0">
              <a:buFontTx/>
              <a:buNone/>
              <a:defRPr/>
            </a:pPr>
            <a:r>
              <a:rPr lang="en-GB" sz="2400" dirty="0">
                <a:latin typeface="Calibri" panose="020F0502020204030204" pitchFamily="34" charset="0"/>
                <a:cs typeface="Calibri" panose="020F0502020204030204" pitchFamily="34" charset="0"/>
              </a:rPr>
              <a:t>.Is the child being pushed out of school because the environment feels threatening and unsafe?</a:t>
            </a:r>
          </a:p>
          <a:p>
            <a:pPr marL="0" indent="0">
              <a:buNone/>
              <a:defRPr/>
            </a:pPr>
            <a:r>
              <a:rPr lang="en-GB" sz="2400" dirty="0">
                <a:latin typeface="Calibri" panose="020F0502020204030204" pitchFamily="34" charset="0"/>
                <a:cs typeface="Calibri" panose="020F0502020204030204" pitchFamily="34" charset="0"/>
              </a:rPr>
              <a:t>.Is the young person struggling academically in one or more of their subjects? </a:t>
            </a:r>
          </a:p>
          <a:p>
            <a:pPr marL="0" indent="0">
              <a:buNone/>
              <a:defRPr/>
            </a:pPr>
            <a:r>
              <a:rPr lang="en-GB" sz="2400" dirty="0">
                <a:latin typeface="Calibri" panose="020F0502020204030204" pitchFamily="34" charset="0"/>
                <a:cs typeface="Calibri" panose="020F0502020204030204" pitchFamily="34" charset="0"/>
              </a:rPr>
              <a:t>.Is the young person confident and socially integrated with strong friendships and alliances? </a:t>
            </a:r>
          </a:p>
          <a:p>
            <a:pPr marL="0" indent="0">
              <a:buNone/>
              <a:defRPr/>
            </a:pPr>
            <a:r>
              <a:rPr lang="en-GB" sz="2400" dirty="0">
                <a:latin typeface="Calibri" panose="020F0502020204030204" pitchFamily="34" charset="0"/>
                <a:cs typeface="Calibri" panose="020F0502020204030204" pitchFamily="34" charset="0"/>
              </a:rPr>
              <a:t>.Is the young person different from most other young people, for example from a different ethnic or religious group? </a:t>
            </a:r>
          </a:p>
          <a:p>
            <a:pPr marL="0" indent="0">
              <a:buNone/>
              <a:defRPr/>
            </a:pPr>
            <a:r>
              <a:rPr lang="en-GB" sz="2400" dirty="0">
                <a:latin typeface="Calibri" panose="020F0502020204030204" pitchFamily="34" charset="0"/>
                <a:cs typeface="Calibri" panose="020F0502020204030204" pitchFamily="34" charset="0"/>
              </a:rPr>
              <a:t>.Does the child have an obvious or hidden disability? </a:t>
            </a:r>
          </a:p>
          <a:p>
            <a:pPr marL="0" indent="0">
              <a:buNone/>
              <a:defRPr/>
            </a:pPr>
            <a:r>
              <a:rPr lang="en-GB" sz="2400" dirty="0">
                <a:latin typeface="Calibri" panose="020F0502020204030204" pitchFamily="34" charset="0"/>
                <a:cs typeface="Calibri" panose="020F0502020204030204" pitchFamily="34" charset="0"/>
              </a:rPr>
              <a:t>.Is the child or young person suffering from a physical illness? </a:t>
            </a:r>
          </a:p>
          <a:p>
            <a:pPr marL="0" indent="0">
              <a:buNone/>
              <a:defRPr/>
            </a:pPr>
            <a:r>
              <a:rPr lang="en-GB" sz="2400" dirty="0">
                <a:latin typeface="Calibri" panose="020F0502020204030204" pitchFamily="34" charset="0"/>
                <a:cs typeface="Calibri" panose="020F0502020204030204" pitchFamily="34" charset="0"/>
              </a:rPr>
              <a:t>.Could the child be a victim of bullying, teasing or another form of abuse? </a:t>
            </a:r>
          </a:p>
          <a:p>
            <a:pPr marL="0" indent="0">
              <a:buNone/>
            </a:pPr>
            <a:endParaRPr lang="en-GB" sz="2000" b="1" dirty="0">
              <a:latin typeface="Calibri" panose="020F0502020204030204" pitchFamily="34" charset="0"/>
              <a:cs typeface="Calibri" panose="020F0502020204030204" pitchFamily="34" charset="0"/>
            </a:endParaRPr>
          </a:p>
        </p:txBody>
      </p:sp>
      <p:pic>
        <p:nvPicPr>
          <p:cNvPr id="2050" name="Picture 2" descr="A Cartoon Illustration Is Confused By A Pile Of Questions PNG, Clipart, By  Clipart, Cartoon Clipart,">
            <a:extLst>
              <a:ext uri="{FF2B5EF4-FFF2-40B4-BE49-F238E27FC236}">
                <a16:creationId xmlns:a16="http://schemas.microsoft.com/office/drawing/2014/main" id="{031CD328-C818-C189-3504-5102937EB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551" y="3928654"/>
            <a:ext cx="1894609" cy="186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35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50C6F7-E2E8-0C78-99C7-AF98AD4C64CC}"/>
              </a:ext>
            </a:extLst>
          </p:cNvPr>
          <p:cNvSpPr>
            <a:spLocks noGrp="1"/>
          </p:cNvSpPr>
          <p:nvPr>
            <p:ph type="title"/>
          </p:nvPr>
        </p:nvSpPr>
        <p:spPr>
          <a:xfrm>
            <a:off x="838200" y="681037"/>
            <a:ext cx="5349240" cy="721043"/>
          </a:xfrm>
        </p:spPr>
        <p:txBody>
          <a:bodyPr>
            <a:normAutofit/>
          </a:bodyPr>
          <a:lstStyle/>
          <a:p>
            <a:r>
              <a:rPr lang="en-GB" sz="4000" b="1" u="sng" dirty="0">
                <a:solidFill>
                  <a:schemeClr val="tx1"/>
                </a:solidFill>
                <a:latin typeface="Calibri" panose="020F0502020204030204" pitchFamily="34" charset="0"/>
                <a:cs typeface="Calibri" panose="020F0502020204030204" pitchFamily="34" charset="0"/>
              </a:rPr>
              <a:t>The Pull effect</a:t>
            </a:r>
          </a:p>
          <a:p>
            <a:endParaRPr lang="en-GB" dirty="0"/>
          </a:p>
        </p:txBody>
      </p:sp>
      <p:sp>
        <p:nvSpPr>
          <p:cNvPr id="3" name="Text Placeholder 2">
            <a:extLst>
              <a:ext uri="{FF2B5EF4-FFF2-40B4-BE49-F238E27FC236}">
                <a16:creationId xmlns:a16="http://schemas.microsoft.com/office/drawing/2014/main" id="{6C447A96-26FE-9B98-2948-2DE7149FBD91}"/>
              </a:ext>
            </a:extLst>
          </p:cNvPr>
          <p:cNvSpPr>
            <a:spLocks noGrp="1"/>
          </p:cNvSpPr>
          <p:nvPr>
            <p:ph sz="half" idx="1"/>
          </p:nvPr>
        </p:nvSpPr>
        <p:spPr>
          <a:xfrm>
            <a:off x="838200" y="1402080"/>
            <a:ext cx="5684520" cy="4774883"/>
          </a:xfrm>
        </p:spPr>
        <p:txBody>
          <a:bodyPr>
            <a:normAutofit lnSpcReduction="10000"/>
          </a:bodyPr>
          <a:lstStyle/>
          <a:p>
            <a:pPr marL="0" indent="0">
              <a:buNone/>
              <a:defRPr/>
            </a:pPr>
            <a:r>
              <a:rPr lang="en-GB" sz="2000" dirty="0"/>
              <a:t>.</a:t>
            </a:r>
            <a:r>
              <a:rPr lang="en-GB" sz="2400" dirty="0">
                <a:latin typeface="Calibri" panose="020F0502020204030204" pitchFamily="34" charset="0"/>
                <a:cs typeface="Calibri" panose="020F0502020204030204" pitchFamily="34" charset="0"/>
              </a:rPr>
              <a:t>Is the child being pulled home out of fear of leaving a parent or because home feels safe?</a:t>
            </a:r>
          </a:p>
          <a:p>
            <a:pPr marL="0" indent="0">
              <a:buNone/>
              <a:defRPr/>
            </a:pPr>
            <a:r>
              <a:rPr lang="en-GB" sz="2400" dirty="0">
                <a:latin typeface="Calibri" panose="020F0502020204030204" pitchFamily="34" charset="0"/>
                <a:cs typeface="Calibri" panose="020F0502020204030204" pitchFamily="34" charset="0"/>
              </a:rPr>
              <a:t>.Have there been any significant life changes or stresses affecting the young person? For example: - Has there been significant loss or bereavement such as parental separation, the death of a close family member or friend, a change of school or move of house? </a:t>
            </a:r>
          </a:p>
          <a:p>
            <a:pPr marL="0" indent="0">
              <a:buNone/>
              <a:defRPr/>
            </a:pPr>
            <a:r>
              <a:rPr lang="en-GB" sz="2400" dirty="0">
                <a:latin typeface="Calibri" panose="020F0502020204030204" pitchFamily="34" charset="0"/>
                <a:cs typeface="Calibri" panose="020F0502020204030204" pitchFamily="34" charset="0"/>
              </a:rPr>
              <a:t>.Is the parent unwell?</a:t>
            </a:r>
          </a:p>
          <a:p>
            <a:pPr marL="0" indent="0">
              <a:buNone/>
              <a:defRPr/>
            </a:pPr>
            <a:r>
              <a:rPr lang="en-GB" sz="2400" dirty="0">
                <a:latin typeface="Calibri" panose="020F0502020204030204" pitchFamily="34" charset="0"/>
                <a:cs typeface="Calibri" panose="020F0502020204030204" pitchFamily="34" charset="0"/>
              </a:rPr>
              <a:t>.Any safeguarding concerns?</a:t>
            </a:r>
          </a:p>
          <a:p>
            <a:pPr marL="0" indent="0">
              <a:buNone/>
              <a:defRPr/>
            </a:pPr>
            <a:r>
              <a:rPr lang="en-GB" sz="2400" dirty="0">
                <a:latin typeface="Calibri" panose="020F0502020204030204" pitchFamily="34" charset="0"/>
                <a:cs typeface="Calibri" panose="020F0502020204030204" pitchFamily="34" charset="0"/>
              </a:rPr>
              <a:t>.Is the home environment a fun place to be with no rules/limits/boundaries?</a:t>
            </a:r>
          </a:p>
          <a:p>
            <a:pPr marL="0" indent="0">
              <a:buNone/>
            </a:pPr>
            <a:endParaRPr lang="en-GB" sz="2000" dirty="0"/>
          </a:p>
        </p:txBody>
      </p:sp>
      <p:pic>
        <p:nvPicPr>
          <p:cNvPr id="3078" name="Picture 6" descr="Confused Person Clip Art">
            <a:extLst>
              <a:ext uri="{FF2B5EF4-FFF2-40B4-BE49-F238E27FC236}">
                <a16:creationId xmlns:a16="http://schemas.microsoft.com/office/drawing/2014/main" id="{BF49BC3C-5C34-8E27-381B-8C7D09DB04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8801" y="1033145"/>
            <a:ext cx="4653837" cy="4351338"/>
          </a:xfrm>
          <a:prstGeom prst="rect">
            <a:avLst/>
          </a:prstGeom>
          <a:solidFill>
            <a:srgbClr val="FFFFFF"/>
          </a:solidFill>
        </p:spPr>
      </p:pic>
    </p:spTree>
    <p:extLst>
      <p:ext uri="{BB962C8B-B14F-4D97-AF65-F5344CB8AC3E}">
        <p14:creationId xmlns:p14="http://schemas.microsoft.com/office/powerpoint/2010/main" val="3236546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8E6C8-9883-6D1F-D872-8105D81DD79B}"/>
              </a:ext>
            </a:extLst>
          </p:cNvPr>
          <p:cNvSpPr>
            <a:spLocks noGrp="1"/>
          </p:cNvSpPr>
          <p:nvPr>
            <p:ph type="body" idx="1"/>
          </p:nvPr>
        </p:nvSpPr>
        <p:spPr>
          <a:xfrm>
            <a:off x="831850" y="213361"/>
            <a:ext cx="10515600" cy="548639"/>
          </a:xfrm>
        </p:spPr>
        <p:txBody>
          <a:bodyPr/>
          <a:lstStyle/>
          <a:p>
            <a:r>
              <a:rPr lang="en-GB" altLang="en-US" sz="40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What parents can do ?</a:t>
            </a:r>
            <a:endParaRPr lang="en-GB" b="1" dirty="0">
              <a:solidFill>
                <a:schemeClr val="tx1"/>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0C2632E-0B1F-793D-7183-3F497F7D92DB}"/>
              </a:ext>
            </a:extLst>
          </p:cNvPr>
          <p:cNvSpPr>
            <a:spLocks noGrp="1"/>
          </p:cNvSpPr>
          <p:nvPr>
            <p:ph type="body" sz="quarter" idx="10"/>
          </p:nvPr>
        </p:nvSpPr>
        <p:spPr>
          <a:xfrm>
            <a:off x="831850" y="883921"/>
            <a:ext cx="5121910" cy="3078480"/>
          </a:xfrm>
        </p:spPr>
        <p:txBody>
          <a:bodyPr/>
          <a:lstStyle/>
          <a:p>
            <a:pPr>
              <a:defRPr/>
            </a:pPr>
            <a:r>
              <a:rPr lang="en-GB" sz="2800" dirty="0">
                <a:latin typeface="Calibri" panose="020F0502020204030204" pitchFamily="34" charset="0"/>
                <a:cs typeface="Calibri" panose="020F0502020204030204" pitchFamily="34" charset="0"/>
              </a:rPr>
              <a:t>Remain calm.</a:t>
            </a:r>
          </a:p>
          <a:p>
            <a:pPr marL="0" indent="0">
              <a:buNone/>
              <a:defRPr/>
            </a:pPr>
            <a:r>
              <a:rPr lang="en-GB" dirty="0">
                <a:latin typeface="Calibri" panose="020F0502020204030204" pitchFamily="34" charset="0"/>
                <a:cs typeface="Calibri" panose="020F0502020204030204" pitchFamily="34" charset="0"/>
              </a:rPr>
              <a:t> </a:t>
            </a:r>
            <a:r>
              <a:rPr lang="en-GB" sz="2800" b="1" dirty="0">
                <a:latin typeface="Calibri" panose="020F0502020204030204" pitchFamily="34" charset="0"/>
                <a:cs typeface="Calibri" panose="020F0502020204030204" pitchFamily="34" charset="0"/>
              </a:rPr>
              <a:t>Ask questions</a:t>
            </a:r>
            <a:r>
              <a:rPr lang="en-GB" sz="2800" dirty="0">
                <a:latin typeface="Calibri" panose="020F0502020204030204" pitchFamily="34" charset="0"/>
                <a:cs typeface="Calibri" panose="020F0502020204030204" pitchFamily="34" charset="0"/>
              </a:rPr>
              <a:t>: why is my child finding going to school difficult?</a:t>
            </a:r>
          </a:p>
          <a:p>
            <a:pPr marL="0" indent="0">
              <a:buNone/>
              <a:defRPr/>
            </a:pPr>
            <a:r>
              <a:rPr lang="en-GB" sz="2800" b="1" dirty="0">
                <a:latin typeface="Calibri" panose="020F0502020204030204" pitchFamily="34" charset="0"/>
                <a:cs typeface="Calibri" panose="020F0502020204030204" pitchFamily="34" charset="0"/>
              </a:rPr>
              <a:t>Look for solutions; </a:t>
            </a:r>
            <a:r>
              <a:rPr lang="en-GB" sz="2800" dirty="0">
                <a:latin typeface="Calibri" panose="020F0502020204030204" pitchFamily="34" charset="0"/>
                <a:cs typeface="Calibri" panose="020F0502020204030204" pitchFamily="34" charset="0"/>
              </a:rPr>
              <a:t>what can I do to support my child in feeling more positive about going to school?</a:t>
            </a:r>
          </a:p>
          <a:p>
            <a:endParaRPr lang="en-GB" dirty="0"/>
          </a:p>
        </p:txBody>
      </p:sp>
      <p:sp>
        <p:nvSpPr>
          <p:cNvPr id="4" name="TextBox 3">
            <a:extLst>
              <a:ext uri="{FF2B5EF4-FFF2-40B4-BE49-F238E27FC236}">
                <a16:creationId xmlns:a16="http://schemas.microsoft.com/office/drawing/2014/main" id="{55F9C3DF-4315-E2A3-E73B-0713943B1112}"/>
              </a:ext>
            </a:extLst>
          </p:cNvPr>
          <p:cNvSpPr txBox="1"/>
          <p:nvPr/>
        </p:nvSpPr>
        <p:spPr>
          <a:xfrm>
            <a:off x="6309360" y="995681"/>
            <a:ext cx="5435600" cy="5062924"/>
          </a:xfrm>
          <a:prstGeom prst="rect">
            <a:avLst/>
          </a:prstGeom>
          <a:noFill/>
        </p:spPr>
        <p:txBody>
          <a:bodyPr wrap="square" rtlCol="0">
            <a:spAutoFit/>
          </a:bodyPr>
          <a:lstStyle/>
          <a:p>
            <a:pPr marL="68580" indent="0">
              <a:buFontTx/>
              <a:buNone/>
              <a:defRPr/>
            </a:pPr>
            <a:r>
              <a:rPr lang="en-GB" sz="1900" b="1" dirty="0">
                <a:solidFill>
                  <a:srgbClr val="FF0000"/>
                </a:solidFill>
                <a:latin typeface="Calibri" panose="020F0502020204030204" pitchFamily="34" charset="0"/>
                <a:cs typeface="Calibri" panose="020F0502020204030204" pitchFamily="34" charset="0"/>
              </a:rPr>
              <a:t>Acknowledge </a:t>
            </a:r>
            <a:r>
              <a:rPr lang="en-GB" sz="1900" dirty="0">
                <a:latin typeface="Calibri" panose="020F0502020204030204" pitchFamily="34" charset="0"/>
                <a:cs typeface="Calibri" panose="020F0502020204030204" pitchFamily="34" charset="0"/>
              </a:rPr>
              <a:t>that you can see how they are feeling</a:t>
            </a:r>
          </a:p>
          <a:p>
            <a:pPr marL="0" indent="0">
              <a:buFontTx/>
              <a:buNone/>
              <a:defRPr/>
            </a:pPr>
            <a:endParaRPr lang="en-GB" sz="1900" dirty="0">
              <a:latin typeface="Calibri" panose="020F0502020204030204" pitchFamily="34" charset="0"/>
              <a:cs typeface="Calibri" panose="020F0502020204030204" pitchFamily="34" charset="0"/>
            </a:endParaRPr>
          </a:p>
          <a:p>
            <a:pPr marL="68580" indent="0">
              <a:buFontTx/>
              <a:buNone/>
              <a:defRPr/>
            </a:pPr>
            <a:r>
              <a:rPr lang="en-GB" sz="1900" b="1" dirty="0">
                <a:solidFill>
                  <a:srgbClr val="FF0000"/>
                </a:solidFill>
                <a:latin typeface="Calibri" panose="020F0502020204030204" pitchFamily="34" charset="0"/>
                <a:cs typeface="Calibri" panose="020F0502020204030204" pitchFamily="34" charset="0"/>
              </a:rPr>
              <a:t>Validate</a:t>
            </a:r>
            <a:r>
              <a:rPr lang="en-GB" sz="1900" dirty="0">
                <a:solidFill>
                  <a:srgbClr val="FF0000"/>
                </a:solidFill>
                <a:latin typeface="Calibri" panose="020F0502020204030204" pitchFamily="34" charset="0"/>
                <a:cs typeface="Calibri" panose="020F0502020204030204" pitchFamily="34" charset="0"/>
              </a:rPr>
              <a:t> </a:t>
            </a:r>
            <a:r>
              <a:rPr lang="en-GB" sz="1900" dirty="0">
                <a:latin typeface="Calibri" panose="020F0502020204030204" pitchFamily="34" charset="0"/>
                <a:cs typeface="Calibri" panose="020F0502020204030204" pitchFamily="34" charset="0"/>
              </a:rPr>
              <a:t>their feelings: Explain to them that you understand how upset they feel, but that experience tells us that this upset will settle fairly quickly if they attend school consistently</a:t>
            </a:r>
          </a:p>
          <a:p>
            <a:pPr marL="0" indent="0">
              <a:buFontTx/>
              <a:buNone/>
              <a:defRPr/>
            </a:pPr>
            <a:endParaRPr lang="en-GB" sz="1900" dirty="0">
              <a:latin typeface="Calibri" panose="020F0502020204030204" pitchFamily="34" charset="0"/>
              <a:cs typeface="Calibri" panose="020F0502020204030204" pitchFamily="34" charset="0"/>
            </a:endParaRPr>
          </a:p>
          <a:p>
            <a:pPr marL="68580" indent="0">
              <a:buFontTx/>
              <a:buNone/>
              <a:defRPr/>
            </a:pPr>
            <a:r>
              <a:rPr lang="en-GB" sz="1900" b="1" dirty="0">
                <a:solidFill>
                  <a:srgbClr val="FF0000"/>
                </a:solidFill>
                <a:latin typeface="Calibri" panose="020F0502020204030204" pitchFamily="34" charset="0"/>
                <a:cs typeface="Calibri" panose="020F0502020204030204" pitchFamily="34" charset="0"/>
              </a:rPr>
              <a:t>Contain:</a:t>
            </a:r>
            <a:r>
              <a:rPr lang="en-GB" sz="1900" dirty="0">
                <a:solidFill>
                  <a:srgbClr val="FF0000"/>
                </a:solidFill>
                <a:latin typeface="Calibri" panose="020F0502020204030204" pitchFamily="34" charset="0"/>
                <a:cs typeface="Calibri" panose="020F0502020204030204" pitchFamily="34" charset="0"/>
              </a:rPr>
              <a:t> </a:t>
            </a:r>
            <a:r>
              <a:rPr lang="en-GB" sz="1900" dirty="0">
                <a:latin typeface="Calibri" panose="020F0502020204030204" pitchFamily="34" charset="0"/>
                <a:cs typeface="Calibri" panose="020F0502020204030204" pitchFamily="34" charset="0"/>
              </a:rPr>
              <a:t>talk to the child in a calming and soothing tone of voice.</a:t>
            </a:r>
          </a:p>
          <a:p>
            <a:pPr marL="0" indent="0">
              <a:buFontTx/>
              <a:buNone/>
              <a:defRPr/>
            </a:pPr>
            <a:r>
              <a:rPr lang="en-GB" sz="1900" dirty="0">
                <a:latin typeface="Calibri" panose="020F0502020204030204" pitchFamily="34" charset="0"/>
                <a:cs typeface="Calibri" panose="020F0502020204030204" pitchFamily="34" charset="0"/>
              </a:rPr>
              <a:t> </a:t>
            </a:r>
          </a:p>
          <a:p>
            <a:pPr marL="68580" indent="0">
              <a:buFontTx/>
              <a:buNone/>
              <a:defRPr/>
            </a:pPr>
            <a:r>
              <a:rPr lang="en-GB" sz="1900" b="1" dirty="0">
                <a:solidFill>
                  <a:srgbClr val="FF0000"/>
                </a:solidFill>
                <a:latin typeface="Calibri" panose="020F0502020204030204" pitchFamily="34" charset="0"/>
                <a:cs typeface="Calibri" panose="020F0502020204030204" pitchFamily="34" charset="0"/>
              </a:rPr>
              <a:t>Distract:</a:t>
            </a:r>
            <a:r>
              <a:rPr lang="en-GB" sz="1900" b="1" dirty="0">
                <a:latin typeface="Calibri" panose="020F0502020204030204" pitchFamily="34" charset="0"/>
                <a:cs typeface="Calibri" panose="020F0502020204030204" pitchFamily="34" charset="0"/>
              </a:rPr>
              <a:t> </a:t>
            </a:r>
            <a:r>
              <a:rPr lang="en-GB" sz="1900" dirty="0">
                <a:latin typeface="Calibri" panose="020F0502020204030204" pitchFamily="34" charset="0"/>
                <a:cs typeface="Calibri" panose="020F0502020204030204" pitchFamily="34" charset="0"/>
              </a:rPr>
              <a:t>re-direct their attention to another activity such as focusing on their breathing, doing a task </a:t>
            </a:r>
          </a:p>
          <a:p>
            <a:pPr marL="0" indent="0">
              <a:buFontTx/>
              <a:buNone/>
              <a:defRPr/>
            </a:pPr>
            <a:endParaRPr lang="en-GB" sz="1900" dirty="0">
              <a:latin typeface="Calibri" panose="020F0502020204030204" pitchFamily="34" charset="0"/>
              <a:cs typeface="Calibri" panose="020F0502020204030204" pitchFamily="34" charset="0"/>
            </a:endParaRPr>
          </a:p>
          <a:p>
            <a:pPr marL="68580" indent="0">
              <a:buFontTx/>
              <a:buNone/>
              <a:defRPr/>
            </a:pPr>
            <a:r>
              <a:rPr lang="en-GB" sz="1900" b="1" dirty="0">
                <a:solidFill>
                  <a:srgbClr val="FF0000"/>
                </a:solidFill>
                <a:latin typeface="Calibri" panose="020F0502020204030204" pitchFamily="34" charset="0"/>
                <a:cs typeface="Calibri" panose="020F0502020204030204" pitchFamily="34" charset="0"/>
              </a:rPr>
              <a:t>Reflect:</a:t>
            </a:r>
            <a:r>
              <a:rPr lang="en-GB" sz="1900" b="1" dirty="0">
                <a:latin typeface="Calibri" panose="020F0502020204030204" pitchFamily="34" charset="0"/>
                <a:cs typeface="Calibri" panose="020F0502020204030204" pitchFamily="34" charset="0"/>
              </a:rPr>
              <a:t> </a:t>
            </a:r>
            <a:r>
              <a:rPr lang="en-GB" sz="1900" dirty="0">
                <a:latin typeface="Calibri" panose="020F0502020204030204" pitchFamily="34" charset="0"/>
                <a:cs typeface="Calibri" panose="020F0502020204030204" pitchFamily="34" charset="0"/>
              </a:rPr>
              <a:t>once the child has had time to calm and settle down, talk through the situation with the view of helping the child to find a solution/ strategy that helps them to contain their feelings of anxiety.</a:t>
            </a:r>
          </a:p>
        </p:txBody>
      </p:sp>
      <p:pic>
        <p:nvPicPr>
          <p:cNvPr id="4098" name="Picture 2" descr="Hug Father Stock Illustrations – 6,626 Hug Father Stock Illustrations,  Vectors &amp; Clipart - Dreamstime">
            <a:extLst>
              <a:ext uri="{FF2B5EF4-FFF2-40B4-BE49-F238E27FC236}">
                <a16:creationId xmlns:a16="http://schemas.microsoft.com/office/drawing/2014/main" id="{58E83F2F-5FE7-B56C-804C-9C41DA225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409" y="3509364"/>
            <a:ext cx="2297112" cy="267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98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B42A95-07CF-7EDB-2854-F2EFB23806DB}"/>
              </a:ext>
            </a:extLst>
          </p:cNvPr>
          <p:cNvSpPr>
            <a:spLocks noGrp="1"/>
          </p:cNvSpPr>
          <p:nvPr>
            <p:ph type="body" idx="1"/>
          </p:nvPr>
        </p:nvSpPr>
        <p:spPr>
          <a:xfrm>
            <a:off x="831850" y="254001"/>
            <a:ext cx="5264150" cy="660400"/>
          </a:xfrm>
        </p:spPr>
        <p:txBody>
          <a:bodyPr/>
          <a:lstStyle/>
          <a:p>
            <a:r>
              <a:rPr lang="en-US" altLang="en-US"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Things Parents can do….</a:t>
            </a:r>
            <a:endParaRPr lang="en-GB" b="1" dirty="0">
              <a:solidFill>
                <a:schemeClr val="tx1"/>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0550CEE-EA8B-17D7-6A56-D8C01513132A}"/>
              </a:ext>
            </a:extLst>
          </p:cNvPr>
          <p:cNvSpPr>
            <a:spLocks noGrp="1"/>
          </p:cNvSpPr>
          <p:nvPr>
            <p:ph type="body" sz="quarter" idx="10"/>
          </p:nvPr>
        </p:nvSpPr>
        <p:spPr>
          <a:xfrm>
            <a:off x="831850" y="762000"/>
            <a:ext cx="10515600" cy="5394960"/>
          </a:xfrm>
        </p:spPr>
        <p:txBody>
          <a:bodyPr/>
          <a:lstStyle/>
          <a:p>
            <a:pPr>
              <a:defRPr/>
            </a:pPr>
            <a:r>
              <a:rPr lang="en-GB" sz="2400" b="1" dirty="0">
                <a:latin typeface="Calibri" panose="020F0502020204030204" pitchFamily="34" charset="0"/>
                <a:cs typeface="Calibri" panose="020F0502020204030204" pitchFamily="34" charset="0"/>
              </a:rPr>
              <a:t>Talk to the child’s teacher</a:t>
            </a:r>
          </a:p>
          <a:p>
            <a:pPr>
              <a:defRPr/>
            </a:pPr>
            <a:r>
              <a:rPr lang="en-GB" sz="2400" b="1" dirty="0">
                <a:latin typeface="Calibri" panose="020F0502020204030204" pitchFamily="34" charset="0"/>
                <a:cs typeface="Calibri" panose="020F0502020204030204" pitchFamily="34" charset="0"/>
              </a:rPr>
              <a:t>Draw up a plan together </a:t>
            </a:r>
            <a:r>
              <a:rPr lang="en-GB" sz="2400" dirty="0">
                <a:latin typeface="Calibri" panose="020F0502020204030204" pitchFamily="34" charset="0"/>
                <a:cs typeface="Calibri" panose="020F0502020204030204" pitchFamily="34" charset="0"/>
              </a:rPr>
              <a:t>to support the child involving the child – remember to consider any triggers (The physical environment e.g. toilets, corridors, assembly hall…Times of the day or social interactions e.g. arriving at school, play and break times, lining up to go into school or classroom, lunchtimes, going home, changing for PE…Particular lessons or activities within lessons e.g. writing, working as part of a group, reading aloud, verbally answering a question)</a:t>
            </a:r>
          </a:p>
          <a:p>
            <a:pPr>
              <a:defRPr/>
            </a:pPr>
            <a:r>
              <a:rPr lang="en-GB"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Devise </a:t>
            </a:r>
            <a:r>
              <a:rPr lang="en-GB" sz="2400" dirty="0">
                <a:latin typeface="Calibri" panose="020F0502020204030204" pitchFamily="34" charset="0"/>
                <a:cs typeface="Calibri" panose="020F0502020204030204" pitchFamily="34" charset="0"/>
              </a:rPr>
              <a:t>a gradual return to school step programme</a:t>
            </a:r>
          </a:p>
          <a:p>
            <a:pPr>
              <a:defRPr/>
            </a:pPr>
            <a:r>
              <a:rPr lang="en-GB" sz="2400" b="1" dirty="0">
                <a:latin typeface="Calibri" panose="020F0502020204030204" pitchFamily="34" charset="0"/>
                <a:cs typeface="Calibri" panose="020F0502020204030204" pitchFamily="34" charset="0"/>
              </a:rPr>
              <a:t>Stick to the plan- </a:t>
            </a:r>
            <a:r>
              <a:rPr lang="en-GB" sz="2400" dirty="0">
                <a:latin typeface="Calibri" panose="020F0502020204030204" pitchFamily="34" charset="0"/>
                <a:cs typeface="Calibri" panose="020F0502020204030204" pitchFamily="34" charset="0"/>
              </a:rPr>
              <a:t>Encourage the child to attend school every day no matter how hard it is for them</a:t>
            </a:r>
          </a:p>
          <a:p>
            <a:pPr>
              <a:defRPr/>
            </a:pPr>
            <a:r>
              <a:rPr lang="en-GB" sz="2400" b="1" dirty="0">
                <a:latin typeface="Calibri" panose="020F0502020204030204" pitchFamily="34" charset="0"/>
                <a:cs typeface="Calibri" panose="020F0502020204030204" pitchFamily="34" charset="0"/>
              </a:rPr>
              <a:t>If the child falls behind academically </a:t>
            </a:r>
            <a:r>
              <a:rPr lang="en-GB" sz="2400" dirty="0">
                <a:latin typeface="Calibri" panose="020F0502020204030204" pitchFamily="34" charset="0"/>
                <a:cs typeface="Calibri" panose="020F0502020204030204" pitchFamily="34" charset="0"/>
              </a:rPr>
              <a:t>think about how to support them in their learning</a:t>
            </a:r>
          </a:p>
          <a:p>
            <a:pPr>
              <a:defRPr/>
            </a:pPr>
            <a:r>
              <a:rPr lang="en-GB" sz="2400" b="1" dirty="0">
                <a:latin typeface="Calibri" panose="020F0502020204030204" pitchFamily="34" charset="0"/>
                <a:cs typeface="Calibri" panose="020F0502020204030204" pitchFamily="34" charset="0"/>
              </a:rPr>
              <a:t>Take small steps to push the child out of their comfort zones- </a:t>
            </a:r>
            <a:r>
              <a:rPr lang="en-GB" sz="2400" dirty="0">
                <a:latin typeface="Calibri" panose="020F0502020204030204" pitchFamily="34" charset="0"/>
                <a:cs typeface="Calibri" panose="020F0502020204030204" pitchFamily="34" charset="0"/>
              </a:rPr>
              <a:t>remember to face the fears and to give praise.</a:t>
            </a:r>
            <a:endParaRPr lang="en-GB" sz="2400" b="1"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176179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B425B4-FCD5-F082-0CCE-D3F66F2B2896}"/>
              </a:ext>
            </a:extLst>
          </p:cNvPr>
          <p:cNvSpPr>
            <a:spLocks noGrp="1"/>
          </p:cNvSpPr>
          <p:nvPr>
            <p:ph type="body" idx="1"/>
          </p:nvPr>
        </p:nvSpPr>
        <p:spPr>
          <a:xfrm>
            <a:off x="831850" y="274321"/>
            <a:ext cx="4105910" cy="609600"/>
          </a:xfrm>
        </p:spPr>
        <p:txBody>
          <a:bodyPr/>
          <a:lstStyle/>
          <a:p>
            <a:r>
              <a:rPr lang="en-GB" altLang="en-US" sz="40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School strategies</a:t>
            </a:r>
            <a:endParaRPr lang="en-GB" b="1" dirty="0">
              <a:solidFill>
                <a:schemeClr val="tx1"/>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38B886C-7C53-C76A-D28A-B27B419404BB}"/>
              </a:ext>
            </a:extLst>
          </p:cNvPr>
          <p:cNvSpPr>
            <a:spLocks noGrp="1"/>
          </p:cNvSpPr>
          <p:nvPr>
            <p:ph type="body" sz="quarter" idx="10"/>
          </p:nvPr>
        </p:nvSpPr>
        <p:spPr>
          <a:xfrm>
            <a:off x="831850" y="883920"/>
            <a:ext cx="10515600" cy="5151119"/>
          </a:xfrm>
        </p:spPr>
        <p:txBody>
          <a:bodyPr/>
          <a:lstStyle/>
          <a:p>
            <a:pPr>
              <a:defRPr/>
            </a:pPr>
            <a:r>
              <a:rPr lang="en-GB" sz="1600" dirty="0">
                <a:latin typeface="Calibri" panose="020F0502020204030204" pitchFamily="34" charset="0"/>
                <a:cs typeface="Calibri" panose="020F0502020204030204" pitchFamily="34" charset="0"/>
              </a:rPr>
              <a:t>Provide routine</a:t>
            </a:r>
          </a:p>
          <a:p>
            <a:pPr>
              <a:defRPr/>
            </a:pPr>
            <a:r>
              <a:rPr lang="en-GB" sz="1600" dirty="0">
                <a:latin typeface="Calibri" panose="020F0502020204030204" pitchFamily="34" charset="0"/>
                <a:cs typeface="Calibri" panose="020F0502020204030204" pitchFamily="34" charset="0"/>
              </a:rPr>
              <a:t>Connection with staff</a:t>
            </a:r>
          </a:p>
          <a:p>
            <a:pPr>
              <a:defRPr/>
            </a:pPr>
            <a:r>
              <a:rPr lang="en-GB" sz="1600" dirty="0">
                <a:latin typeface="Calibri" panose="020F0502020204030204" pitchFamily="34" charset="0"/>
                <a:cs typeface="Calibri" panose="020F0502020204030204" pitchFamily="34" charset="0"/>
              </a:rPr>
              <a:t>Providing clear and concise communication</a:t>
            </a:r>
          </a:p>
          <a:p>
            <a:pPr>
              <a:defRPr/>
            </a:pPr>
            <a:r>
              <a:rPr lang="en-GB" sz="1600" dirty="0">
                <a:latin typeface="Calibri" panose="020F0502020204030204" pitchFamily="34" charset="0"/>
                <a:cs typeface="Calibri" panose="020F0502020204030204" pitchFamily="34" charset="0"/>
              </a:rPr>
              <a:t>Visual timetables</a:t>
            </a:r>
          </a:p>
          <a:p>
            <a:pPr>
              <a:defRPr/>
            </a:pPr>
            <a:r>
              <a:rPr lang="en-GB" sz="1600" dirty="0">
                <a:latin typeface="Calibri" panose="020F0502020204030204" pitchFamily="34" charset="0"/>
                <a:cs typeface="Calibri" panose="020F0502020204030204" pitchFamily="34" charset="0"/>
              </a:rPr>
              <a:t>Plan and Prepare for transitions and change throughout the school day</a:t>
            </a:r>
          </a:p>
          <a:p>
            <a:pPr>
              <a:defRPr/>
            </a:pPr>
            <a:r>
              <a:rPr lang="en-GB" sz="1600" dirty="0">
                <a:latin typeface="Calibri" panose="020F0502020204030204" pitchFamily="34" charset="0"/>
                <a:cs typeface="Calibri" panose="020F0502020204030204" pitchFamily="34" charset="0"/>
              </a:rPr>
              <a:t>Providing opportunities for the child to take part in meaningful activities that promote creativity such as music and art</a:t>
            </a:r>
          </a:p>
          <a:p>
            <a:pPr>
              <a:defRPr/>
            </a:pPr>
            <a:r>
              <a:rPr lang="en-GB" sz="1600" dirty="0">
                <a:latin typeface="Calibri" panose="020F0502020204030204" pitchFamily="34" charset="0"/>
                <a:cs typeface="Calibri" panose="020F0502020204030204" pitchFamily="34" charset="0"/>
              </a:rPr>
              <a:t>Lunchtime club</a:t>
            </a:r>
          </a:p>
          <a:p>
            <a:pPr>
              <a:defRPr/>
            </a:pPr>
            <a:r>
              <a:rPr lang="en-GB" sz="1600" dirty="0">
                <a:latin typeface="Calibri" panose="020F0502020204030204" pitchFamily="34" charset="0"/>
                <a:cs typeface="Calibri" panose="020F0502020204030204" pitchFamily="34" charset="0"/>
              </a:rPr>
              <a:t>Peer mentors </a:t>
            </a:r>
          </a:p>
          <a:p>
            <a:pPr>
              <a:defRPr/>
            </a:pPr>
            <a:r>
              <a:rPr lang="en-GB" sz="1600" dirty="0">
                <a:latin typeface="Calibri" panose="020F0502020204030204" pitchFamily="34" charset="0"/>
                <a:cs typeface="Calibri" panose="020F0502020204030204" pitchFamily="34" charset="0"/>
              </a:rPr>
              <a:t>Circle of friends</a:t>
            </a:r>
          </a:p>
          <a:p>
            <a:pPr>
              <a:defRPr/>
            </a:pPr>
            <a:r>
              <a:rPr lang="en-GB" sz="1600" dirty="0">
                <a:latin typeface="Calibri" panose="020F0502020204030204" pitchFamily="34" charset="0"/>
                <a:cs typeface="Calibri" panose="020F0502020204030204" pitchFamily="34" charset="0"/>
              </a:rPr>
              <a:t>Safe zone</a:t>
            </a:r>
          </a:p>
          <a:p>
            <a:pPr>
              <a:defRPr/>
            </a:pPr>
            <a:r>
              <a:rPr lang="en-GB" sz="1600" dirty="0">
                <a:latin typeface="Calibri" panose="020F0502020204030204" pitchFamily="34" charset="0"/>
                <a:cs typeface="Calibri" panose="020F0502020204030204" pitchFamily="34" charset="0"/>
              </a:rPr>
              <a:t>Time out cards</a:t>
            </a:r>
          </a:p>
          <a:p>
            <a:pPr>
              <a:defRPr/>
            </a:pPr>
            <a:r>
              <a:rPr lang="en-GB" sz="1600" dirty="0">
                <a:latin typeface="Calibri" panose="020F0502020204030204" pitchFamily="34" charset="0"/>
                <a:cs typeface="Calibri" panose="020F0502020204030204" pitchFamily="34" charset="0"/>
              </a:rPr>
              <a:t>Worry time</a:t>
            </a:r>
          </a:p>
          <a:p>
            <a:pPr>
              <a:defRPr/>
            </a:pPr>
            <a:r>
              <a:rPr lang="en-GB" sz="1600" dirty="0">
                <a:latin typeface="Calibri" panose="020F0502020204030204" pitchFamily="34" charset="0"/>
                <a:cs typeface="Calibri" panose="020F0502020204030204" pitchFamily="34" charset="0"/>
              </a:rPr>
              <a:t>Incentives and rewards in the form of praise/tokens</a:t>
            </a:r>
          </a:p>
          <a:p>
            <a:pPr>
              <a:defRPr/>
            </a:pPr>
            <a:r>
              <a:rPr lang="en-GB" sz="1600" dirty="0">
                <a:latin typeface="Calibri" panose="020F0502020204030204" pitchFamily="34" charset="0"/>
                <a:cs typeface="Calibri" panose="020F0502020204030204" pitchFamily="34" charset="0"/>
              </a:rPr>
              <a:t>For child to be aware of how to report bullying/ other issues</a:t>
            </a:r>
          </a:p>
          <a:p>
            <a:endParaRPr lang="en-GB" dirty="0"/>
          </a:p>
        </p:txBody>
      </p:sp>
      <p:pic>
        <p:nvPicPr>
          <p:cNvPr id="4" name="Picture 3" descr="http://ows.edb.utexas.edu/sites/default/files/users/reg782/teacher.jpg">
            <a:extLst>
              <a:ext uri="{FF2B5EF4-FFF2-40B4-BE49-F238E27FC236}">
                <a16:creationId xmlns:a16="http://schemas.microsoft.com/office/drawing/2014/main" id="{EE7DFD75-A4B7-B812-0E87-16A2FCA8D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560" y="3304540"/>
            <a:ext cx="3577590" cy="254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06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554C7C-594C-4384-AF34-6ACB4E072210}"/>
              </a:ext>
            </a:extLst>
          </p:cNvPr>
          <p:cNvSpPr>
            <a:spLocks noGrp="1"/>
          </p:cNvSpPr>
          <p:nvPr>
            <p:ph type="body" idx="1"/>
          </p:nvPr>
        </p:nvSpPr>
        <p:spPr/>
        <p:txBody>
          <a:bodyPr/>
          <a:lstStyle/>
          <a:p>
            <a:r>
              <a:rPr lang="en-GB" b="1" u="sng" dirty="0">
                <a:solidFill>
                  <a:schemeClr val="tx1"/>
                </a:solidFill>
                <a:latin typeface="Calibri" panose="020F0502020204030204" pitchFamily="34" charset="0"/>
                <a:cs typeface="Calibri" panose="020F0502020204030204" pitchFamily="34" charset="0"/>
              </a:rPr>
              <a:t>What is anxiety?</a:t>
            </a:r>
          </a:p>
        </p:txBody>
      </p:sp>
      <p:sp>
        <p:nvSpPr>
          <p:cNvPr id="3" name="Text Placeholder 2">
            <a:extLst>
              <a:ext uri="{FF2B5EF4-FFF2-40B4-BE49-F238E27FC236}">
                <a16:creationId xmlns:a16="http://schemas.microsoft.com/office/drawing/2014/main" id="{A04D9C02-BC5C-448E-80CC-D7D197A88F64}"/>
              </a:ext>
            </a:extLst>
          </p:cNvPr>
          <p:cNvSpPr>
            <a:spLocks noGrp="1"/>
          </p:cNvSpPr>
          <p:nvPr>
            <p:ph type="body" sz="quarter" idx="10"/>
          </p:nvPr>
        </p:nvSpPr>
        <p:spPr>
          <a:xfrm>
            <a:off x="831851" y="2146473"/>
            <a:ext cx="5766658" cy="2514600"/>
          </a:xfrm>
        </p:spPr>
        <p:txBody>
          <a:bodyPr/>
          <a:lstStyle/>
          <a:p>
            <a:r>
              <a:rPr lang="en-GB" altLang="en-US" sz="2800" dirty="0">
                <a:latin typeface="Calibri" panose="020F0502020204030204" pitchFamily="34" charset="0"/>
                <a:ea typeface="ＭＳ Ｐゴシック" pitchFamily="34" charset="-128"/>
                <a:cs typeface="Calibri" panose="020F0502020204030204" pitchFamily="34" charset="0"/>
              </a:rPr>
              <a:t>Anxiety is an abnormal and overwhelming sense of apprehension and fear often marked by physiological signs (as sweating, tension, and increased pulse), by doubt concerning the reality and nature of the threat, and by self-doubt about one's capacity to cope with it’</a:t>
            </a:r>
            <a:endParaRPr lang="en-GB"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2BA04CB-7BCF-48C2-B334-61F3BF184E2E}"/>
              </a:ext>
            </a:extLst>
          </p:cNvPr>
          <p:cNvSpPr txBox="1"/>
          <p:nvPr/>
        </p:nvSpPr>
        <p:spPr>
          <a:xfrm flipH="1" flipV="1">
            <a:off x="15734327" y="5102440"/>
            <a:ext cx="89873" cy="168059"/>
          </a:xfrm>
          <a:prstGeom prst="rect">
            <a:avLst/>
          </a:prstGeom>
          <a:noFill/>
        </p:spPr>
        <p:txBody>
          <a:bodyPr wrap="square" rtlCol="0">
            <a:spAutoFit/>
          </a:bodyPr>
          <a:lstStyle/>
          <a:p>
            <a:endParaRPr lang="en-GB" dirty="0"/>
          </a:p>
        </p:txBody>
      </p:sp>
      <p:pic>
        <p:nvPicPr>
          <p:cNvPr id="1026" name="Picture 2" descr="Anxiety Clipart Transparent, Anxiety Transparent Transparent - Stress And  Anxiety Art Work - Png Download (#5366355) - PinClipart">
            <a:extLst>
              <a:ext uri="{FF2B5EF4-FFF2-40B4-BE49-F238E27FC236}">
                <a16:creationId xmlns:a16="http://schemas.microsoft.com/office/drawing/2014/main" id="{38C07926-CD3C-40AB-A704-417173E8F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00" y="1435202"/>
            <a:ext cx="4025900" cy="383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4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A0016D-E045-4F05-975C-D857BFACFB25}"/>
              </a:ext>
            </a:extLst>
          </p:cNvPr>
          <p:cNvSpPr>
            <a:spLocks noGrp="1"/>
          </p:cNvSpPr>
          <p:nvPr>
            <p:ph type="title"/>
          </p:nvPr>
        </p:nvSpPr>
        <p:spPr>
          <a:xfrm>
            <a:off x="838200" y="1"/>
            <a:ext cx="2893541" cy="803188"/>
          </a:xfrm>
        </p:spPr>
        <p:txBody>
          <a:bodyPr/>
          <a:lstStyle/>
          <a:p>
            <a:r>
              <a:rPr lang="en-GB" altLang="en-US" b="1" u="sng" dirty="0">
                <a:solidFill>
                  <a:schemeClr val="tx1"/>
                </a:solidFill>
                <a:latin typeface="Calibri" panose="020F0502020204030204" pitchFamily="34" charset="0"/>
                <a:ea typeface="ＭＳ Ｐゴシック" pitchFamily="34" charset="-128"/>
                <a:cs typeface="Calibri" panose="020F0502020204030204" pitchFamily="34" charset="0"/>
              </a:rPr>
              <a:t>Summary</a:t>
            </a:r>
            <a:endParaRPr lang="en-US" b="1" u="sng" dirty="0">
              <a:solidFill>
                <a:schemeClr val="tx1"/>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8325B475-2DAE-4451-B27F-B7975652B939}"/>
              </a:ext>
            </a:extLst>
          </p:cNvPr>
          <p:cNvSpPr>
            <a:spLocks noGrp="1"/>
          </p:cNvSpPr>
          <p:nvPr>
            <p:ph sz="half" idx="1"/>
          </p:nvPr>
        </p:nvSpPr>
        <p:spPr>
          <a:xfrm>
            <a:off x="838200" y="803189"/>
            <a:ext cx="5181600" cy="5373774"/>
          </a:xfrm>
        </p:spPr>
        <p:txBody>
          <a:bodyPr/>
          <a:lstStyle/>
          <a:p>
            <a:pPr indent="-274320" eaLnBrk="1" fontAlgn="auto" hangingPunct="1">
              <a:spcAft>
                <a:spcPts val="0"/>
              </a:spcAft>
              <a:defRPr/>
            </a:pPr>
            <a:r>
              <a:rPr lang="en-GB" altLang="en-US" sz="2400" dirty="0">
                <a:solidFill>
                  <a:srgbClr val="585A5A"/>
                </a:solidFill>
                <a:latin typeface="Calibri" panose="020F0502020204030204" pitchFamily="34" charset="0"/>
                <a:cs typeface="Calibri" panose="020F0502020204030204" pitchFamily="34" charset="0"/>
              </a:rPr>
              <a:t>Anxiety is normal and a small amount is necessary for us all to function well. </a:t>
            </a:r>
          </a:p>
          <a:p>
            <a:pPr indent="-274320" eaLnBrk="1" fontAlgn="auto" hangingPunct="1">
              <a:spcAft>
                <a:spcPts val="0"/>
              </a:spcAft>
              <a:defRPr/>
            </a:pPr>
            <a:r>
              <a:rPr lang="en-GB" altLang="en-US" sz="2400" dirty="0">
                <a:solidFill>
                  <a:srgbClr val="585A5A"/>
                </a:solidFill>
                <a:latin typeface="Calibri" panose="020F0502020204030204" pitchFamily="34" charset="0"/>
                <a:cs typeface="Calibri" panose="020F0502020204030204" pitchFamily="34" charset="0"/>
              </a:rPr>
              <a:t>Feel the fear and face it anyway, encourage brave behaviour.</a:t>
            </a:r>
          </a:p>
          <a:p>
            <a:pPr indent="-274320" eaLnBrk="1" fontAlgn="auto" hangingPunct="1">
              <a:spcAft>
                <a:spcPts val="0"/>
              </a:spcAft>
              <a:defRPr/>
            </a:pPr>
            <a:r>
              <a:rPr lang="en-GB" altLang="en-US" sz="2400" dirty="0">
                <a:solidFill>
                  <a:srgbClr val="585A5A"/>
                </a:solidFill>
                <a:latin typeface="Calibri" panose="020F0502020204030204" pitchFamily="34" charset="0"/>
                <a:cs typeface="Calibri" panose="020F0502020204030204" pitchFamily="34" charset="0"/>
              </a:rPr>
              <a:t>Encourage helpful coping strategies : they WILL work, just keep practicing</a:t>
            </a:r>
          </a:p>
          <a:p>
            <a:pPr indent="-274320" eaLnBrk="1" fontAlgn="auto" hangingPunct="1">
              <a:spcAft>
                <a:spcPts val="0"/>
              </a:spcAft>
              <a:defRPr/>
            </a:pPr>
            <a:r>
              <a:rPr lang="en-GB" altLang="en-US" sz="2400" dirty="0">
                <a:solidFill>
                  <a:srgbClr val="585A5A"/>
                </a:solidFill>
                <a:latin typeface="Calibri" panose="020F0502020204030204" pitchFamily="34" charset="0"/>
                <a:cs typeface="Calibri" panose="020F0502020204030204" pitchFamily="34" charset="0"/>
              </a:rPr>
              <a:t>Have a ‘calm plan’ prepared.  Acknowledge, contain and help problem solve</a:t>
            </a:r>
          </a:p>
          <a:p>
            <a:pPr indent="-274320" eaLnBrk="1" fontAlgn="auto" hangingPunct="1">
              <a:spcAft>
                <a:spcPts val="0"/>
              </a:spcAft>
              <a:defRPr/>
            </a:pPr>
            <a:r>
              <a:rPr lang="en-GB" altLang="en-US" sz="2400" dirty="0">
                <a:solidFill>
                  <a:srgbClr val="585A5A"/>
                </a:solidFill>
                <a:latin typeface="Calibri" panose="020F0502020204030204" pitchFamily="34" charset="0"/>
                <a:cs typeface="Calibri" panose="020F0502020204030204" pitchFamily="34" charset="0"/>
              </a:rPr>
              <a:t>Enjoy life; do not waste your life worrying  it away!</a:t>
            </a:r>
          </a:p>
          <a:p>
            <a:pPr indent="-274320" eaLnBrk="1" fontAlgn="auto" hangingPunct="1">
              <a:spcAft>
                <a:spcPts val="0"/>
              </a:spcAft>
              <a:defRPr/>
            </a:pPr>
            <a:r>
              <a:rPr lang="en-GB" altLang="en-US" sz="2400" dirty="0">
                <a:solidFill>
                  <a:srgbClr val="585A5A"/>
                </a:solidFill>
                <a:latin typeface="Calibri" panose="020F0502020204030204" pitchFamily="34" charset="0"/>
                <a:cs typeface="Calibri" panose="020F0502020204030204" pitchFamily="34" charset="0"/>
              </a:rPr>
              <a:t>Know where to go to ask for help if you need it</a:t>
            </a:r>
          </a:p>
          <a:p>
            <a:endParaRPr lang="en-US" dirty="0"/>
          </a:p>
        </p:txBody>
      </p:sp>
      <p:pic>
        <p:nvPicPr>
          <p:cNvPr id="4" name="Content Placeholder 3" descr="http://media-cache-ec0.pinimg.com/736x/ac/07/03/ac0703116ffbb5139bce760cac7f281e.jpg">
            <a:extLst>
              <a:ext uri="{FF2B5EF4-FFF2-40B4-BE49-F238E27FC236}">
                <a16:creationId xmlns:a16="http://schemas.microsoft.com/office/drawing/2014/main" id="{112C56AA-343B-4094-90CA-DC204C00FBDC}"/>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436894" y="1593056"/>
            <a:ext cx="4916905" cy="4022436"/>
          </a:xfrm>
          <a:prstGeom prst="rect">
            <a:avLst/>
          </a:prstGeom>
          <a:noFill/>
        </p:spPr>
      </p:pic>
    </p:spTree>
    <p:extLst>
      <p:ext uri="{BB962C8B-B14F-4D97-AF65-F5344CB8AC3E}">
        <p14:creationId xmlns:p14="http://schemas.microsoft.com/office/powerpoint/2010/main" val="113575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8424-CCC2-4D28-8CC6-8F2CE8A4D67B}"/>
              </a:ext>
            </a:extLst>
          </p:cNvPr>
          <p:cNvSpPr>
            <a:spLocks noGrp="1"/>
          </p:cNvSpPr>
          <p:nvPr>
            <p:ph type="title"/>
          </p:nvPr>
        </p:nvSpPr>
        <p:spPr>
          <a:xfrm>
            <a:off x="838200" y="1166200"/>
            <a:ext cx="9809747" cy="831042"/>
          </a:xfrm>
        </p:spPr>
        <p:txBody>
          <a:bodyPr/>
          <a:lstStyle/>
          <a:p>
            <a:r>
              <a:rPr lang="en-GB" sz="3200" b="1" dirty="0">
                <a:solidFill>
                  <a:srgbClr val="44546A"/>
                </a:solidFill>
                <a:latin typeface="Calibri" panose="020F0502020204030204" pitchFamily="34" charset="0"/>
                <a:cs typeface="Calibri" panose="020F0502020204030204" pitchFamily="34" charset="0"/>
              </a:rPr>
              <a:t>Surrey’s emotional wellbeing and mental health service for children and young people</a:t>
            </a:r>
            <a:r>
              <a:rPr lang="en-GB" dirty="0">
                <a:solidFill>
                  <a:srgbClr val="44546A"/>
                </a:solidFill>
                <a:latin typeface="Calibri Light" panose="020F0302020204030204"/>
                <a:ea typeface="+mj-ea"/>
                <a:cs typeface="+mj-cs"/>
              </a:rPr>
              <a:t/>
            </a:r>
            <a:br>
              <a:rPr lang="en-GB" dirty="0">
                <a:solidFill>
                  <a:srgbClr val="44546A"/>
                </a:solidFill>
                <a:latin typeface="Calibri Light" panose="020F0302020204030204"/>
                <a:ea typeface="+mj-ea"/>
                <a:cs typeface="+mj-cs"/>
              </a:rPr>
            </a:br>
            <a:endParaRPr lang="en-GB" dirty="0"/>
          </a:p>
        </p:txBody>
      </p:sp>
      <p:sp>
        <p:nvSpPr>
          <p:cNvPr id="3" name="Content Placeholder 2">
            <a:extLst>
              <a:ext uri="{FF2B5EF4-FFF2-40B4-BE49-F238E27FC236}">
                <a16:creationId xmlns:a16="http://schemas.microsoft.com/office/drawing/2014/main" id="{EEBD6DA1-35BD-445D-8405-99149202BFE6}"/>
              </a:ext>
            </a:extLst>
          </p:cNvPr>
          <p:cNvSpPr>
            <a:spLocks noGrp="1"/>
          </p:cNvSpPr>
          <p:nvPr>
            <p:ph sz="half" idx="1"/>
          </p:nvPr>
        </p:nvSpPr>
        <p:spPr>
          <a:xfrm>
            <a:off x="838199" y="1825625"/>
            <a:ext cx="10339137" cy="4351338"/>
          </a:xfrm>
        </p:spPr>
        <p:txBody>
          <a:bodyPr/>
          <a:lstStyle/>
          <a:p>
            <a:pPr marL="0" indent="0">
              <a:buNone/>
            </a:pPr>
            <a:endParaRPr lang="en-GB" dirty="0">
              <a:solidFill>
                <a:srgbClr val="000001"/>
              </a:solidFill>
              <a:latin typeface="Lilita One" panose="02000000000000000000"/>
              <a:ea typeface="Calibri" panose="020F0502020204030204" pitchFamily="34" charset="0"/>
              <a:cs typeface="Times New Roman" panose="02020603050405020304" pitchFamily="18" charset="0"/>
            </a:endParaRPr>
          </a:p>
          <a:p>
            <a:pPr marL="0" indent="0">
              <a:buNone/>
            </a:pPr>
            <a:endParaRPr lang="en-GB" dirty="0">
              <a:solidFill>
                <a:srgbClr val="000001"/>
              </a:solidFill>
              <a:latin typeface="Lilita One" panose="0200000000000000000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BA11EDCC-34C2-4D81-B352-BD2EC78A9486}"/>
              </a:ext>
            </a:extLst>
          </p:cNvPr>
          <p:cNvPicPr>
            <a:picLocks noChangeAspect="1"/>
          </p:cNvPicPr>
          <p:nvPr/>
        </p:nvPicPr>
        <p:blipFill>
          <a:blip r:embed="rId2"/>
          <a:stretch>
            <a:fillRect/>
          </a:stretch>
        </p:blipFill>
        <p:spPr>
          <a:xfrm>
            <a:off x="0" y="-33482"/>
            <a:ext cx="12192000" cy="831041"/>
          </a:xfrm>
          <a:prstGeom prst="rect">
            <a:avLst/>
          </a:prstGeom>
        </p:spPr>
      </p:pic>
      <p:pic>
        <p:nvPicPr>
          <p:cNvPr id="6" name="Content Placeholder 5">
            <a:extLst>
              <a:ext uri="{FF2B5EF4-FFF2-40B4-BE49-F238E27FC236}">
                <a16:creationId xmlns:a16="http://schemas.microsoft.com/office/drawing/2014/main" id="{7937F9DD-BA24-49D7-BFF5-3740AC99B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08" t="30693" r="53014" b="5853"/>
          <a:stretch>
            <a:fillRect/>
          </a:stretch>
        </p:blipFill>
        <p:spPr>
          <a:xfrm>
            <a:off x="434901" y="2365883"/>
            <a:ext cx="4149131" cy="3325917"/>
          </a:xfrm>
          <a:prstGeom prst="rect">
            <a:avLst/>
          </a:prstGeom>
          <a:noFill/>
        </p:spPr>
      </p:pic>
      <p:sp>
        <p:nvSpPr>
          <p:cNvPr id="4" name="TextBox 3">
            <a:extLst>
              <a:ext uri="{FF2B5EF4-FFF2-40B4-BE49-F238E27FC236}">
                <a16:creationId xmlns:a16="http://schemas.microsoft.com/office/drawing/2014/main" id="{4F978028-7A7F-4F0C-A236-F322951C78F4}"/>
              </a:ext>
            </a:extLst>
          </p:cNvPr>
          <p:cNvSpPr txBox="1"/>
          <p:nvPr/>
        </p:nvSpPr>
        <p:spPr>
          <a:xfrm>
            <a:off x="5636793" y="2365883"/>
            <a:ext cx="5540543" cy="2308324"/>
          </a:xfrm>
          <a:prstGeom prst="rect">
            <a:avLst/>
          </a:prstGeom>
          <a:noFill/>
        </p:spPr>
        <p:txBody>
          <a:bodyPr wrap="square" rtlCol="0">
            <a:spAutoFit/>
          </a:bodyPr>
          <a:lstStyle/>
          <a:p>
            <a:pPr marL="0" indent="0">
              <a:buNone/>
            </a:pPr>
            <a:r>
              <a:rPr lang="en-GB" sz="2400" dirty="0">
                <a:solidFill>
                  <a:srgbClr val="000001"/>
                </a:solidFill>
                <a:latin typeface="Calibri" panose="020F0502020204030204" pitchFamily="34" charset="0"/>
                <a:ea typeface="Calibri" panose="020F0502020204030204" pitchFamily="34" charset="0"/>
                <a:cs typeface="Calibri" panose="020F0502020204030204" pitchFamily="34" charset="0"/>
              </a:rPr>
              <a:t>Please do look at our new website:  </a:t>
            </a:r>
            <a:r>
              <a:rPr lang="en-GB" sz="2400" dirty="0">
                <a:solidFill>
                  <a:srgbClr val="000001"/>
                </a:solidFill>
                <a:latin typeface="Calibri" panose="020F0502020204030204" pitchFamily="34" charset="0"/>
                <a:ea typeface="Calibri" panose="020F0502020204030204" pitchFamily="34" charset="0"/>
                <a:cs typeface="Calibri" panose="020F0502020204030204" pitchFamily="34" charset="0"/>
                <a:hlinkClick r:id="rId4"/>
              </a:rPr>
              <a:t>https://www.mindworks-surrey.org/</a:t>
            </a:r>
            <a:r>
              <a:rPr lang="en-GB" sz="2400" dirty="0">
                <a:solidFill>
                  <a:srgbClr val="000001"/>
                </a:solidFill>
                <a:latin typeface="Calibri" panose="020F0502020204030204" pitchFamily="34" charset="0"/>
                <a:ea typeface="Calibri" panose="020F0502020204030204" pitchFamily="34" charset="0"/>
                <a:cs typeface="Calibri" panose="020F0502020204030204" pitchFamily="34" charset="0"/>
              </a:rPr>
              <a:t> There is information for children, young people, families and carers about services, advice and resources, including how to ask for help in a crisis via the 24/7 Crisis Line. </a:t>
            </a:r>
          </a:p>
        </p:txBody>
      </p:sp>
    </p:spTree>
    <p:extLst>
      <p:ext uri="{BB962C8B-B14F-4D97-AF65-F5344CB8AC3E}">
        <p14:creationId xmlns:p14="http://schemas.microsoft.com/office/powerpoint/2010/main" val="3229215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64E73A-B22B-AB3D-A8F1-D2CF2D865239}"/>
              </a:ext>
            </a:extLst>
          </p:cNvPr>
          <p:cNvSpPr>
            <a:spLocks noGrp="1"/>
          </p:cNvSpPr>
          <p:nvPr>
            <p:ph type="body" sz="quarter" idx="10"/>
          </p:nvPr>
        </p:nvSpPr>
        <p:spPr>
          <a:xfrm>
            <a:off x="365760" y="1063633"/>
            <a:ext cx="10981690" cy="4917440"/>
          </a:xfrm>
        </p:spPr>
        <p:txBody>
          <a:bodyPr/>
          <a:lstStyle/>
          <a:p>
            <a:endParaRPr lang="en-GB" sz="20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b="1" u="sng" dirty="0">
                <a:effectLst/>
                <a:latin typeface="Calibri" panose="020F0502020204030204" pitchFamily="34" charset="0"/>
                <a:ea typeface="Calibri" panose="020F0502020204030204" pitchFamily="34" charset="0"/>
                <a:cs typeface="Calibri" panose="020F0502020204030204" pitchFamily="34" charset="0"/>
              </a:rPr>
              <a:t>Mindworks support Lines</a:t>
            </a:r>
            <a:r>
              <a:rPr lang="en-GB" sz="2000" b="1" dirty="0">
                <a:effectLst/>
                <a:latin typeface="Calibri" panose="020F0502020204030204" pitchFamily="34" charset="0"/>
                <a:ea typeface="Calibri" panose="020F0502020204030204" pitchFamily="34"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1800" b="1" u="sng" dirty="0">
                <a:effectLst/>
                <a:latin typeface="Calibri" panose="020F0502020204030204" pitchFamily="34" charset="0"/>
                <a:ea typeface="Calibri" panose="020F0502020204030204" pitchFamily="34" charset="0"/>
                <a:cs typeface="Calibri" panose="020F0502020204030204" pitchFamily="34" charset="0"/>
              </a:rPr>
              <a:t>ND Line</a:t>
            </a:r>
            <a:r>
              <a:rPr lang="en-GB" sz="1800" b="1" u="sng" dirty="0">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free out-of-hours phone line provides advice to parents and carers who are struggling with behaviours or difficulties which could be related to neurodevelopmental need, such as autism or ADHD.</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skilled and friendly advisers will talk carers and families through ways of calming down difficult situations and remind them of their coping strategies.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1650"/>
              </a:spcBef>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runs from 5pm until 11pm, seven days a week, 365 days a year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call 0300 222 5755.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b="1" u="sng" dirty="0">
                <a:solidFill>
                  <a:srgbClr val="3B3735"/>
                </a:solidFill>
                <a:effectLst/>
                <a:latin typeface="Calibri" panose="020F0502020204030204" pitchFamily="34" charset="0"/>
                <a:ea typeface="Calibri" panose="020F0502020204030204" pitchFamily="34" charset="0"/>
              </a:rPr>
              <a:t>Crisis Line</a:t>
            </a:r>
            <a:r>
              <a:rPr lang="en-GB" sz="1800" b="1" u="sng" dirty="0">
                <a:latin typeface="Calibri" panose="020F0502020204030204" pitchFamily="34" charset="0"/>
                <a:ea typeface="Calibri" panose="020F0502020204030204" pitchFamily="34" charset="0"/>
              </a:rPr>
              <a:t> </a:t>
            </a:r>
            <a:r>
              <a:rPr lang="en-GB" sz="1800" dirty="0">
                <a:solidFill>
                  <a:srgbClr val="3B3735"/>
                </a:solidFill>
                <a:effectLst/>
                <a:latin typeface="Calibri" panose="020F0502020204030204" pitchFamily="34" charset="0"/>
                <a:ea typeface="Calibri" panose="020F0502020204030204" pitchFamily="34" charset="0"/>
              </a:rPr>
              <a:t>If you are worried about yourself, a friend, or your child or young person, </a:t>
            </a:r>
            <a:r>
              <a:rPr lang="en-GB" sz="1800" b="1" dirty="0">
                <a:solidFill>
                  <a:srgbClr val="3B3735"/>
                </a:solidFill>
                <a:effectLst/>
                <a:latin typeface="Calibri" panose="020F0502020204030204" pitchFamily="34" charset="0"/>
                <a:ea typeface="Calibri" panose="020F0502020204030204" pitchFamily="34" charset="0"/>
              </a:rPr>
              <a:t>please call our 24/7 mental health crisis line</a:t>
            </a:r>
            <a:r>
              <a:rPr lang="en-GB" sz="1800" dirty="0">
                <a:solidFill>
                  <a:srgbClr val="3B3735"/>
                </a:solidFill>
                <a:effectLst/>
                <a:latin typeface="Calibri" panose="020F0502020204030204" pitchFamily="34" charset="0"/>
                <a:ea typeface="Calibri" panose="020F0502020204030204" pitchFamily="34" charset="0"/>
              </a:rPr>
              <a:t> free on </a:t>
            </a:r>
            <a:r>
              <a:rPr lang="en-GB" sz="1800" u="sng" dirty="0">
                <a:solidFill>
                  <a:srgbClr val="20607E"/>
                </a:solidFill>
                <a:effectLst/>
                <a:latin typeface="Calibri" panose="020F0502020204030204" pitchFamily="34" charset="0"/>
                <a:ea typeface="Calibri" panose="020F0502020204030204" pitchFamily="34" charset="0"/>
                <a:hlinkClick r:id="rId2" tooltip="Telephone 08009154644"/>
              </a:rPr>
              <a:t>0800 915 4644</a:t>
            </a:r>
            <a:r>
              <a:rPr lang="en-GB" sz="1800" dirty="0">
                <a:solidFill>
                  <a:srgbClr val="3B3735"/>
                </a:solidFill>
                <a:effectLst/>
                <a:latin typeface="Calibri" panose="020F0502020204030204" pitchFamily="34" charset="0"/>
                <a:ea typeface="Calibri" panose="020F0502020204030204" pitchFamily="34" charset="0"/>
              </a:rPr>
              <a:t>. It’s open all day and all night, seven days a week. </a:t>
            </a:r>
            <a:endParaRPr lang="en-GB" sz="1800" dirty="0">
              <a:effectLst/>
              <a:latin typeface="Calibri" panose="020F0502020204030204" pitchFamily="34" charset="0"/>
              <a:ea typeface="Calibri" panose="020F0502020204030204" pitchFamily="34" charset="0"/>
            </a:endParaRPr>
          </a:p>
          <a:p>
            <a:r>
              <a:rPr lang="en-GB" sz="1800" dirty="0">
                <a:solidFill>
                  <a:srgbClr val="3B3735"/>
                </a:solidFill>
                <a:effectLst/>
                <a:latin typeface="Calibri" panose="020F0502020204030204" pitchFamily="34" charset="0"/>
                <a:ea typeface="Calibri" panose="020F0502020204030204" pitchFamily="34" charset="0"/>
              </a:rPr>
              <a:t>You can talk with a trained call handler who will provide advice, support and signposting to a range of community services. The crisis line is available for children and young people from the age of six. It can be used by those </a:t>
            </a:r>
            <a:endParaRPr lang="en-GB" sz="1800" dirty="0">
              <a:effectLst/>
              <a:latin typeface="Calibri" panose="020F0502020204030204" pitchFamily="34" charset="0"/>
              <a:ea typeface="Calibri" panose="020F0502020204030204" pitchFamily="34" charset="0"/>
            </a:endParaRPr>
          </a:p>
          <a:p>
            <a:r>
              <a:rPr lang="en-GB" sz="1800" dirty="0">
                <a:solidFill>
                  <a:srgbClr val="3B3735"/>
                </a:solidFill>
                <a:effectLst/>
                <a:latin typeface="Calibri" panose="020F0502020204030204" pitchFamily="34" charset="0"/>
                <a:ea typeface="Calibri" panose="020F0502020204030204" pitchFamily="34" charset="0"/>
              </a:rPr>
              <a:t>who are already receiving mental health services, and also by those who are not. No formal request for support is needed…</a:t>
            </a:r>
            <a:r>
              <a:rPr lang="en-GB" sz="1800" dirty="0">
                <a:latin typeface="Calibri" panose="020F0502020204030204" pitchFamily="34" charset="0"/>
                <a:ea typeface="Calibri" panose="020F0502020204030204" pitchFamily="34" charset="0"/>
              </a:rPr>
              <a:t>..</a:t>
            </a:r>
            <a:r>
              <a:rPr lang="en-GB" sz="1800" b="1" dirty="0">
                <a:solidFill>
                  <a:srgbClr val="3B3735"/>
                </a:solidFill>
                <a:effectLst/>
                <a:latin typeface="Calibri" panose="020F0502020204030204" pitchFamily="34" charset="0"/>
                <a:ea typeface="Calibri" panose="020F0502020204030204" pitchFamily="34" charset="0"/>
              </a:rPr>
              <a:t>Or in the case of an emergency, call 999 or 112 from a mobile.</a:t>
            </a:r>
            <a:endParaRPr lang="en-GB" sz="1800" dirty="0">
              <a:effectLst/>
              <a:latin typeface="Calibri" panose="020F0502020204030204" pitchFamily="34" charset="0"/>
              <a:ea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D424B90-B5C0-1625-EE08-2F8B4DE2AFB4}"/>
              </a:ext>
            </a:extLst>
          </p:cNvPr>
          <p:cNvPicPr>
            <a:picLocks noChangeAspect="1"/>
          </p:cNvPicPr>
          <p:nvPr/>
        </p:nvPicPr>
        <p:blipFill>
          <a:blip r:embed="rId3"/>
          <a:stretch>
            <a:fillRect/>
          </a:stretch>
        </p:blipFill>
        <p:spPr>
          <a:xfrm>
            <a:off x="365760" y="405144"/>
            <a:ext cx="2910349" cy="1282671"/>
          </a:xfrm>
          <a:prstGeom prst="rect">
            <a:avLst/>
          </a:prstGeom>
        </p:spPr>
      </p:pic>
      <p:pic>
        <p:nvPicPr>
          <p:cNvPr id="7" name="Picture 6">
            <a:extLst>
              <a:ext uri="{FF2B5EF4-FFF2-40B4-BE49-F238E27FC236}">
                <a16:creationId xmlns:a16="http://schemas.microsoft.com/office/drawing/2014/main" id="{33ABC4AC-02D8-1406-2F96-1BF78A91AC70}"/>
              </a:ext>
            </a:extLst>
          </p:cNvPr>
          <p:cNvPicPr>
            <a:picLocks noChangeAspect="1"/>
          </p:cNvPicPr>
          <p:nvPr/>
        </p:nvPicPr>
        <p:blipFill>
          <a:blip r:embed="rId4"/>
          <a:stretch>
            <a:fillRect/>
          </a:stretch>
        </p:blipFill>
        <p:spPr>
          <a:xfrm>
            <a:off x="7300451" y="281969"/>
            <a:ext cx="3382297" cy="1563329"/>
          </a:xfrm>
          <a:prstGeom prst="rect">
            <a:avLst/>
          </a:prstGeom>
        </p:spPr>
      </p:pic>
    </p:spTree>
    <p:extLst>
      <p:ext uri="{BB962C8B-B14F-4D97-AF65-F5344CB8AC3E}">
        <p14:creationId xmlns:p14="http://schemas.microsoft.com/office/powerpoint/2010/main" val="1559499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1C8F-A05B-46C3-95A6-08AC6FFF633B}"/>
              </a:ext>
            </a:extLst>
          </p:cNvPr>
          <p:cNvSpPr>
            <a:spLocks noGrp="1"/>
          </p:cNvSpPr>
          <p:nvPr>
            <p:ph type="body" idx="1"/>
          </p:nvPr>
        </p:nvSpPr>
        <p:spPr>
          <a:xfrm>
            <a:off x="4092816" y="296562"/>
            <a:ext cx="3481876" cy="833599"/>
          </a:xfrm>
        </p:spPr>
        <p:txBody>
          <a:bodyPr>
            <a:noAutofit/>
          </a:bodyPr>
          <a:lstStyle/>
          <a:p>
            <a:r>
              <a:rPr lang="en-GB" b="1" u="sng" kern="1200" dirty="0">
                <a:solidFill>
                  <a:schemeClr val="tx1"/>
                </a:solidFill>
                <a:latin typeface="Calibri" panose="020F0502020204030204" pitchFamily="34" charset="0"/>
                <a:cs typeface="Calibri" panose="020F0502020204030204" pitchFamily="34" charset="0"/>
              </a:rPr>
              <a:t>Websites</a:t>
            </a:r>
          </a:p>
        </p:txBody>
      </p:sp>
      <p:sp>
        <p:nvSpPr>
          <p:cNvPr id="6" name="Content Placeholder 2">
            <a:extLst>
              <a:ext uri="{FF2B5EF4-FFF2-40B4-BE49-F238E27FC236}">
                <a16:creationId xmlns:a16="http://schemas.microsoft.com/office/drawing/2014/main" id="{45266070-152C-42EA-B21F-AA5C040B22C0}"/>
              </a:ext>
            </a:extLst>
          </p:cNvPr>
          <p:cNvSpPr txBox="1">
            <a:spLocks noGrp="1" noRot="1" noMove="1" noResize="1" noEditPoints="1" noAdjustHandles="1" noChangeArrowheads="1" noChangeShapeType="1"/>
          </p:cNvSpPr>
          <p:nvPr/>
        </p:nvSpPr>
        <p:spPr>
          <a:xfrm>
            <a:off x="517625" y="488515"/>
            <a:ext cx="10323095" cy="4910602"/>
          </a:xfrm>
          <a:prstGeom prst="rect">
            <a:avLst/>
          </a:prstGeom>
        </p:spPr>
        <p:txBody>
          <a:bodyPr>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Lilita On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sz="9600" b="1" dirty="0">
                <a:solidFill>
                  <a:srgbClr val="403832"/>
                </a:solidFill>
                <a:latin typeface="Calibri" panose="020F0502020204030204" pitchFamily="34" charset="0"/>
                <a:cs typeface="Calibri" panose="020F0502020204030204" pitchFamily="34" charset="0"/>
              </a:rPr>
              <a:t>Resources for anxiety</a:t>
            </a:r>
          </a:p>
          <a:p>
            <a:pPr marL="342900" indent="-342900">
              <a:buFont typeface="Arial" panose="020B0604020202020204" pitchFamily="34" charset="0"/>
              <a:buChar char="•"/>
            </a:pPr>
            <a:r>
              <a:rPr lang="en-GB" sz="8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www.youngminds.org.uk</a:t>
            </a:r>
            <a:r>
              <a:rPr lang="en-GB" sz="8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Young Minds is a UK national charity for children and parents of children with mental health</a:t>
            </a:r>
            <a:r>
              <a:rPr lang="en-GB" sz="8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problems. They offer information and advice to parents, young persons and professionals about</a:t>
            </a:r>
            <a:r>
              <a:rPr lang="en-GB" sz="8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mental health problems, how to cope with mental health problems, best practice, current</a:t>
            </a:r>
            <a:r>
              <a:rPr lang="en-GB" sz="8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campaigns, and information about child and adolescent mental health services.</a:t>
            </a:r>
            <a:endParaRPr lang="en-GB" sz="8000" b="1" dirty="0">
              <a:solidFill>
                <a:srgbClr val="403832"/>
              </a:solidFill>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GB" sz="8000" b="1" dirty="0">
                <a:effectLst/>
                <a:latin typeface="Calibri" panose="020F0502020204030204" pitchFamily="34" charset="0"/>
                <a:ea typeface="Times New Roman" panose="02020603050405020304" pitchFamily="18" charset="0"/>
                <a:cs typeface="Calibri" panose="020F0502020204030204" pitchFamily="34" charset="0"/>
                <a:hlinkClick r:id="rId3"/>
              </a:rPr>
              <a:t>www.ocdaction.org.uk</a:t>
            </a:r>
            <a:r>
              <a:rPr lang="en-GB" sz="8000" b="1" dirty="0">
                <a:effectLst/>
                <a:latin typeface="Calibri" panose="020F0502020204030204" pitchFamily="34" charset="0"/>
                <a:ea typeface="Times New Roman" panose="02020603050405020304" pitchFamily="18" charset="0"/>
                <a:cs typeface="Calibri" panose="020F0502020204030204" pitchFamily="34" charset="0"/>
              </a:rPr>
              <a:t> </a:t>
            </a:r>
            <a:r>
              <a:rPr lang="en-GB"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OCD Action Help and Information Line: 08453906232 (UK)</a:t>
            </a:r>
            <a:r>
              <a:rPr lang="en-US"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website gives advice and information about OCD and related conditions.</a:t>
            </a:r>
          </a:p>
          <a:p>
            <a:pPr marL="342900" lvl="0" indent="-342900" algn="just">
              <a:lnSpc>
                <a:spcPct val="107000"/>
              </a:lnSpc>
              <a:spcAft>
                <a:spcPts val="800"/>
              </a:spcAft>
              <a:buFont typeface="Symbol" panose="05050102010706020507" pitchFamily="18" charset="2"/>
              <a:buChar char=""/>
            </a:pPr>
            <a:r>
              <a:rPr lang="en-GB" sz="8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https://www.anxietycanada.com/-</a:t>
            </a:r>
            <a:r>
              <a:rPr lang="en-GB" sz="8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GB" sz="8000" dirty="0">
                <a:effectLst/>
                <a:latin typeface="Calibri" panose="020F0502020204030204" pitchFamily="34" charset="0"/>
                <a:ea typeface="Calibri" panose="020F0502020204030204" pitchFamily="34" charset="0"/>
                <a:cs typeface="Calibri" panose="020F0502020204030204" pitchFamily="34" charset="0"/>
              </a:rPr>
              <a:t>free online resources</a:t>
            </a:r>
          </a:p>
          <a:p>
            <a:pPr marL="342900" lvl="0" indent="-342900" algn="just">
              <a:lnSpc>
                <a:spcPct val="107000"/>
              </a:lnSpc>
              <a:spcAft>
                <a:spcPts val="800"/>
              </a:spcAft>
              <a:buFont typeface="Symbol" panose="05050102010706020507" pitchFamily="18" charset="2"/>
              <a:buChar char=""/>
            </a:pPr>
            <a:r>
              <a:rPr lang="en-GB" sz="8000" b="1" dirty="0">
                <a:latin typeface="Calibri" panose="020F0502020204030204" pitchFamily="34" charset="0"/>
                <a:ea typeface="Calibri" panose="020F0502020204030204" pitchFamily="34" charset="0"/>
                <a:cs typeface="Calibri" panose="020F0502020204030204" pitchFamily="34" charset="0"/>
                <a:hlinkClick r:id="rId5"/>
              </a:rPr>
              <a:t>IHeartCBT - Parents, Mental Health Resources (weheartcbt.com)</a:t>
            </a:r>
            <a:r>
              <a:rPr lang="en-GB" sz="8000" b="1" dirty="0">
                <a:latin typeface="Calibri" panose="020F0502020204030204" pitchFamily="34" charset="0"/>
                <a:ea typeface="Calibri" panose="020F0502020204030204" pitchFamily="34" charset="0"/>
                <a:cs typeface="Calibri" panose="020F0502020204030204" pitchFamily="34" charset="0"/>
              </a:rPr>
              <a:t> </a:t>
            </a:r>
            <a:r>
              <a:rPr lang="en-GB" sz="8000" dirty="0">
                <a:latin typeface="Calibri" panose="020F0502020204030204" pitchFamily="34" charset="0"/>
                <a:ea typeface="Calibri" panose="020F0502020204030204" pitchFamily="34" charset="0"/>
                <a:cs typeface="Calibri" panose="020F0502020204030204" pitchFamily="34" charset="0"/>
              </a:rPr>
              <a:t>- 3-part session to managing your child’s worries.</a:t>
            </a:r>
            <a:endParaRPr lang="en-GB" sz="8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GB" sz="8000" b="1" dirty="0">
                <a:latin typeface="Calibri" panose="020F0502020204030204" pitchFamily="34" charset="0"/>
                <a:cs typeface="Calibri" panose="020F0502020204030204" pitchFamily="34" charset="0"/>
                <a:hlinkClick r:id="rId6"/>
              </a:rPr>
              <a:t>School Anxiety and Refusal | Parent Guide to Support | YoungMinds</a:t>
            </a:r>
            <a:endParaRPr lang="en-GB" sz="8000" b="1" dirty="0">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GB" sz="8000" b="1" dirty="0">
                <a:latin typeface="Calibri" panose="020F0502020204030204" pitchFamily="34" charset="0"/>
                <a:cs typeface="Calibri" panose="020F0502020204030204" pitchFamily="34" charset="0"/>
                <a:hlinkClick r:id="rId7"/>
              </a:rPr>
              <a:t>Emotionally Based School Non-Attendance (EBSNA) | Surrey Local Offer</a:t>
            </a:r>
            <a:endParaRPr lang="en-GB" sz="8000" b="1" dirty="0">
              <a:effectLst/>
              <a:latin typeface="Calibri" panose="020F0502020204030204" pitchFamily="34" charset="0"/>
              <a:ea typeface="Calibri" panose="020F0502020204030204" pitchFamily="34" charset="0"/>
              <a:cs typeface="Calibri" panose="020F0502020204030204" pitchFamily="34" charset="0"/>
            </a:endParaRPr>
          </a:p>
          <a:p>
            <a:r>
              <a:rPr lang="en-GB" sz="8000" b="1" dirty="0">
                <a:solidFill>
                  <a:srgbClr val="403832"/>
                </a:solidFill>
                <a:latin typeface="Calibri" panose="020F0502020204030204" pitchFamily="34" charset="0"/>
                <a:cs typeface="Calibri" panose="020F0502020204030204" pitchFamily="34" charset="0"/>
              </a:rPr>
              <a:t>   </a:t>
            </a:r>
            <a:r>
              <a:rPr lang="en-GB" sz="8000" b="1" dirty="0">
                <a:solidFill>
                  <a:srgbClr val="FF0000"/>
                </a:solidFill>
                <a:latin typeface="Calibri" panose="020F0502020204030204" pitchFamily="34" charset="0"/>
                <a:cs typeface="Calibri" panose="020F0502020204030204" pitchFamily="34" charset="0"/>
              </a:rPr>
              <a:t>Website with lots of different story books for anxiety</a:t>
            </a:r>
            <a:endParaRPr lang="en-GB" sz="8000" b="1" dirty="0">
              <a:solidFill>
                <a:srgbClr val="FF0000"/>
              </a:solidFill>
              <a:latin typeface="Calibri" panose="020F0502020204030204" pitchFamily="34" charset="0"/>
              <a:cs typeface="Calibri" panose="020F0502020204030204" pitchFamily="34" charset="0"/>
              <a:hlinkClick r:id="rId8"/>
            </a:endParaRPr>
          </a:p>
          <a:p>
            <a:pPr marL="342900" indent="-342900">
              <a:buFont typeface="Arial" panose="020B0604020202020204" pitchFamily="34" charset="0"/>
              <a:buChar char="•"/>
            </a:pPr>
            <a:r>
              <a:rPr lang="en-GB" sz="8000" b="1" dirty="0">
                <a:latin typeface="Calibri" panose="020F0502020204030204" pitchFamily="34" charset="0"/>
                <a:cs typeface="Calibri" panose="020F0502020204030204" pitchFamily="34" charset="0"/>
                <a:hlinkClick r:id="rId8"/>
              </a:rPr>
              <a:t>https://www.littleparachutes.com/</a:t>
            </a:r>
            <a:r>
              <a:rPr lang="en-GB" sz="8000" b="1" dirty="0">
                <a:latin typeface="Calibri" panose="020F0502020204030204" pitchFamily="34" charset="0"/>
                <a:cs typeface="Calibri" panose="020F0502020204030204" pitchFamily="34" charset="0"/>
              </a:rPr>
              <a:t> </a:t>
            </a:r>
            <a:endParaRPr lang="en-GB" sz="8000" b="1" dirty="0">
              <a:solidFill>
                <a:srgbClr val="403832"/>
              </a:solidFill>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endParaRPr lang="en-GB" sz="5500" dirty="0">
              <a:effectLst/>
              <a:latin typeface="Lilita One" panose="02000000000000000000"/>
              <a:ea typeface="Calibri" panose="020F0502020204030204" pitchFamily="34" charset="0"/>
              <a:cs typeface="Times New Roman" panose="02020603050405020304" pitchFamily="18" charset="0"/>
            </a:endParaRPr>
          </a:p>
          <a:p>
            <a:pPr indent="-228600">
              <a:buFont typeface="Arial" panose="020B0604020202020204" pitchFamily="34" charset="0"/>
              <a:buChar char="•"/>
            </a:pPr>
            <a:endParaRPr lang="en-GB" sz="2200" b="1" dirty="0">
              <a:solidFill>
                <a:srgbClr val="403832"/>
              </a:solidFill>
              <a:latin typeface="Lilita One" panose="02000000000000000000"/>
            </a:endParaRPr>
          </a:p>
        </p:txBody>
      </p:sp>
    </p:spTree>
    <p:extLst>
      <p:ext uri="{BB962C8B-B14F-4D97-AF65-F5344CB8AC3E}">
        <p14:creationId xmlns:p14="http://schemas.microsoft.com/office/powerpoint/2010/main" val="3700419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5A03E-D576-83EF-5714-7D1B6FA6341B}"/>
              </a:ext>
            </a:extLst>
          </p:cNvPr>
          <p:cNvSpPr>
            <a:spLocks noGrp="1"/>
          </p:cNvSpPr>
          <p:nvPr>
            <p:ph type="body" idx="1"/>
          </p:nvPr>
        </p:nvSpPr>
        <p:spPr>
          <a:xfrm>
            <a:off x="518699" y="626301"/>
            <a:ext cx="10515600" cy="701458"/>
          </a:xfrm>
        </p:spPr>
        <p:txBody>
          <a:bodyPr/>
          <a:lstStyle/>
          <a:p>
            <a:r>
              <a:rPr lang="en-GB" b="1" u="sng" dirty="0">
                <a:solidFill>
                  <a:schemeClr val="tx1"/>
                </a:solidFill>
                <a:latin typeface="Calibri" panose="020F0502020204030204" pitchFamily="34" charset="0"/>
                <a:ea typeface="Calibri" panose="020F0502020204030204" pitchFamily="34" charset="0"/>
                <a:cs typeface="Calibri" panose="020F0502020204030204" pitchFamily="34" charset="0"/>
              </a:rPr>
              <a:t>Websites, Courses and Further Resources</a:t>
            </a:r>
          </a:p>
        </p:txBody>
      </p:sp>
      <p:sp>
        <p:nvSpPr>
          <p:cNvPr id="3" name="Content Placeholder 2">
            <a:extLst>
              <a:ext uri="{FF2B5EF4-FFF2-40B4-BE49-F238E27FC236}">
                <a16:creationId xmlns:a16="http://schemas.microsoft.com/office/drawing/2014/main" id="{B52EAC56-8FB4-ABE4-30B7-02994B10A758}"/>
              </a:ext>
            </a:extLst>
          </p:cNvPr>
          <p:cNvSpPr>
            <a:spLocks noGrp="1"/>
          </p:cNvSpPr>
          <p:nvPr>
            <p:ph sz="half" idx="11"/>
          </p:nvPr>
        </p:nvSpPr>
        <p:spPr>
          <a:xfrm>
            <a:off x="964504" y="1716066"/>
            <a:ext cx="10382946" cy="3125625"/>
          </a:xfrm>
        </p:spPr>
        <p:txBody>
          <a:bodyPr/>
          <a:lstStyle/>
          <a:p>
            <a:r>
              <a:rPr lang="en-GB" sz="20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Find an adult learning course - Surrey County Council (surreycc.gov.uk)</a:t>
            </a:r>
            <a:r>
              <a:rPr lang="en-GB" sz="20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GB"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Surrey Adult Learning Online Courses- </a:t>
            </a: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Covering topics such as anxiety, understanding your child’s behaviour, self-esteem, resilience, masking and neurodiversity, child to parent violence, behavioural strategies, friendship issues, LGBTQ.</a:t>
            </a:r>
          </a:p>
          <a:p>
            <a:pPr marL="0" indent="0">
              <a:buNone/>
            </a:pPr>
            <a:r>
              <a:rPr lang="en-GB"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Stepping Up For Autism course- </a:t>
            </a: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provided by the National Autistic Society. </a:t>
            </a:r>
            <a:r>
              <a:rPr lang="en-GB" sz="2000" dirty="0">
                <a:latin typeface="Calibri" panose="020F0502020204030204" pitchFamily="34" charset="0"/>
                <a:ea typeface="Calibri" panose="020F0502020204030204" pitchFamily="34" charset="0"/>
                <a:cs typeface="Calibri" panose="020F0502020204030204" pitchFamily="34" charset="0"/>
                <a:hlinkClick r:id="rId3"/>
              </a:rPr>
              <a:t>Surrey County Council - Family information directory (surreycc.gov.uk)</a:t>
            </a:r>
            <a:r>
              <a:rPr lang="en-GB" sz="2000" dirty="0">
                <a:latin typeface="Calibri" panose="020F0502020204030204" pitchFamily="34" charset="0"/>
                <a:ea typeface="Calibri" panose="020F0502020204030204" pitchFamily="34" charset="0"/>
                <a:cs typeface="Calibri" panose="020F0502020204030204" pitchFamily="34" charset="0"/>
              </a:rPr>
              <a:t>- please see website for links to local support page.</a:t>
            </a:r>
            <a:endPar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Positive Parenting Service- </a:t>
            </a: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Supporting Parents with Children with ADHD- provided by Barnardos </a:t>
            </a:r>
            <a:r>
              <a:rPr lang="en-GB" sz="2000" dirty="0">
                <a:latin typeface="Calibri" panose="020F0502020204030204" pitchFamily="34" charset="0"/>
                <a:ea typeface="Calibri" panose="020F0502020204030204" pitchFamily="34" charset="0"/>
                <a:cs typeface="Calibri" panose="020F0502020204030204" pitchFamily="34" charset="0"/>
                <a:hlinkClick r:id="rId4"/>
              </a:rPr>
              <a:t>Surrey Positive Parenting Service | Barnardo's (barnardos.org.uk)</a:t>
            </a:r>
            <a:endPar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243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72EA4-054B-4626-9809-1ED41293CA53}"/>
              </a:ext>
            </a:extLst>
          </p:cNvPr>
          <p:cNvSpPr>
            <a:spLocks noGrp="1"/>
          </p:cNvSpPr>
          <p:nvPr>
            <p:ph type="title"/>
          </p:nvPr>
        </p:nvSpPr>
        <p:spPr>
          <a:xfrm>
            <a:off x="838200" y="358347"/>
            <a:ext cx="4462849" cy="803188"/>
          </a:xfrm>
        </p:spPr>
        <p:txBody>
          <a:bodyPr/>
          <a:lstStyle/>
          <a:p>
            <a:r>
              <a:rPr lang="en-GB" b="1" u="sng" dirty="0">
                <a:solidFill>
                  <a:schemeClr val="tx1"/>
                </a:solidFill>
                <a:latin typeface="Calibri" panose="020F0502020204030204" pitchFamily="34" charset="0"/>
                <a:cs typeface="Calibri" panose="020F0502020204030204" pitchFamily="34" charset="0"/>
              </a:rPr>
              <a:t>Book References </a:t>
            </a:r>
            <a:r>
              <a:rPr lang="en-GB" dirty="0"/>
              <a:t/>
            </a:r>
            <a:br>
              <a:rPr lang="en-GB" dirty="0"/>
            </a:br>
            <a:endParaRPr lang="en-GB" dirty="0"/>
          </a:p>
        </p:txBody>
      </p:sp>
      <p:sp>
        <p:nvSpPr>
          <p:cNvPr id="2" name="Text Placeholder 1">
            <a:extLst>
              <a:ext uri="{FF2B5EF4-FFF2-40B4-BE49-F238E27FC236}">
                <a16:creationId xmlns:a16="http://schemas.microsoft.com/office/drawing/2014/main" id="{ED3C2893-544A-423B-8286-9DFE713403E9}"/>
              </a:ext>
            </a:extLst>
          </p:cNvPr>
          <p:cNvSpPr>
            <a:spLocks noGrp="1"/>
          </p:cNvSpPr>
          <p:nvPr>
            <p:ph sz="half" idx="1"/>
          </p:nvPr>
        </p:nvSpPr>
        <p:spPr>
          <a:xfrm>
            <a:off x="838200" y="1075038"/>
            <a:ext cx="5181600" cy="5101925"/>
          </a:xfrm>
        </p:spPr>
        <p:txBody>
          <a:bodyPr/>
          <a:lstStyle/>
          <a:p>
            <a:pPr indent="-274320">
              <a:spcAft>
                <a:spcPts val="0"/>
              </a:spcAft>
              <a:defRPr/>
            </a:pPr>
            <a:r>
              <a:rPr lang="en-GB" sz="1800" b="1" dirty="0">
                <a:latin typeface="Calibri" panose="020F0502020204030204" pitchFamily="34" charset="0"/>
                <a:cs typeface="Calibri" panose="020F0502020204030204" pitchFamily="34" charset="0"/>
              </a:rPr>
              <a:t>Helping Your anxious Child </a:t>
            </a:r>
            <a:r>
              <a:rPr lang="en-GB" sz="1800" dirty="0">
                <a:latin typeface="Calibri" panose="020F0502020204030204" pitchFamily="34" charset="0"/>
                <a:cs typeface="Calibri" panose="020F0502020204030204" pitchFamily="34" charset="0"/>
              </a:rPr>
              <a:t>by Rapee, Spence, Cobham and Wignall</a:t>
            </a:r>
          </a:p>
          <a:p>
            <a:pPr indent="-274320">
              <a:spcAft>
                <a:spcPts val="0"/>
              </a:spcAft>
              <a:defRPr/>
            </a:pPr>
            <a:r>
              <a:rPr lang="en-GB" sz="1800" b="1" dirty="0">
                <a:latin typeface="Calibri" panose="020F0502020204030204" pitchFamily="34" charset="0"/>
                <a:cs typeface="Calibri" panose="020F0502020204030204" pitchFamily="34" charset="0"/>
              </a:rPr>
              <a:t>What To do When You Worry Too Much </a:t>
            </a:r>
            <a:r>
              <a:rPr lang="en-GB" sz="1800" dirty="0">
                <a:latin typeface="Calibri" panose="020F0502020204030204" pitchFamily="34" charset="0"/>
                <a:cs typeface="Calibri" panose="020F0502020204030204" pitchFamily="34" charset="0"/>
              </a:rPr>
              <a:t>– A Kids Guide To Overcoming Anxiety  </a:t>
            </a:r>
          </a:p>
          <a:p>
            <a:pPr indent="-274320">
              <a:spcAft>
                <a:spcPts val="0"/>
              </a:spcAft>
              <a:defRPr/>
            </a:pPr>
            <a:r>
              <a:rPr lang="en-GB" sz="1800" dirty="0">
                <a:latin typeface="Calibri" panose="020F0502020204030204" pitchFamily="34" charset="0"/>
                <a:cs typeface="Calibri" panose="020F0502020204030204" pitchFamily="34" charset="0"/>
              </a:rPr>
              <a:t>By Dawn Huebner</a:t>
            </a:r>
          </a:p>
          <a:p>
            <a:pPr indent="-274320">
              <a:spcAft>
                <a:spcPts val="0"/>
              </a:spcAft>
              <a:defRPr/>
            </a:pPr>
            <a:r>
              <a:rPr lang="en-GB" sz="1800" b="1" dirty="0">
                <a:latin typeface="Calibri" panose="020F0502020204030204" pitchFamily="34" charset="0"/>
                <a:cs typeface="Calibri" panose="020F0502020204030204" pitchFamily="34" charset="0"/>
              </a:rPr>
              <a:t>What To Do When You Grumble Too Much </a:t>
            </a:r>
            <a:r>
              <a:rPr lang="en-GB" sz="1800" dirty="0">
                <a:latin typeface="Calibri" panose="020F0502020204030204" pitchFamily="34" charset="0"/>
                <a:cs typeface="Calibri" panose="020F0502020204030204" pitchFamily="34" charset="0"/>
              </a:rPr>
              <a:t>– a Kids Guide to Overcoming Negativity</a:t>
            </a:r>
          </a:p>
          <a:p>
            <a:pPr indent="-274320">
              <a:spcAft>
                <a:spcPts val="0"/>
              </a:spcAft>
              <a:defRPr/>
            </a:pPr>
            <a:r>
              <a:rPr lang="en-GB" sz="1800" dirty="0">
                <a:latin typeface="Calibri" panose="020F0502020204030204" pitchFamily="34" charset="0"/>
                <a:cs typeface="Calibri" panose="020F0502020204030204" pitchFamily="34" charset="0"/>
              </a:rPr>
              <a:t>By Dawn Huebner</a:t>
            </a:r>
          </a:p>
          <a:p>
            <a:pPr indent="-274320">
              <a:spcAft>
                <a:spcPts val="0"/>
              </a:spcAft>
              <a:defRPr/>
            </a:pPr>
            <a:r>
              <a:rPr lang="en-GB" sz="1800" b="1" dirty="0">
                <a:latin typeface="Calibri" panose="020F0502020204030204" pitchFamily="34" charset="0"/>
                <a:cs typeface="Calibri" panose="020F0502020204030204" pitchFamily="34" charset="0"/>
              </a:rPr>
              <a:t>1,2,3 Magic  by Thomas Phelan </a:t>
            </a:r>
            <a:r>
              <a:rPr lang="en-GB" sz="1800" dirty="0">
                <a:latin typeface="Calibri" panose="020F0502020204030204" pitchFamily="34" charset="0"/>
                <a:cs typeface="Calibri" panose="020F0502020204030204" pitchFamily="34" charset="0"/>
              </a:rPr>
              <a:t>book/DVD resource which can help remind everyone of useful age-appropriate strategies when trying to encourage young people to make wise choices in their behaviour especially useful for parents of children aged 2 to 12; learning  to manage troublesome behaviour, encourage good behaviour, and strengthen the parent-child relationship</a:t>
            </a:r>
          </a:p>
          <a:p>
            <a:endParaRPr lang="en-GB" dirty="0"/>
          </a:p>
        </p:txBody>
      </p:sp>
      <p:sp>
        <p:nvSpPr>
          <p:cNvPr id="3" name="Text Placeholder 2">
            <a:extLst>
              <a:ext uri="{FF2B5EF4-FFF2-40B4-BE49-F238E27FC236}">
                <a16:creationId xmlns:a16="http://schemas.microsoft.com/office/drawing/2014/main" id="{7E78076A-0852-44BD-A846-650217AB15E4}"/>
              </a:ext>
            </a:extLst>
          </p:cNvPr>
          <p:cNvSpPr>
            <a:spLocks noGrp="1"/>
          </p:cNvSpPr>
          <p:nvPr>
            <p:ph sz="half" idx="2"/>
          </p:nvPr>
        </p:nvSpPr>
        <p:spPr>
          <a:xfrm>
            <a:off x="6172200" y="358347"/>
            <a:ext cx="5181600" cy="5818616"/>
          </a:xfrm>
        </p:spPr>
        <p:txBody>
          <a:bodyPr/>
          <a:lstStyle/>
          <a:p>
            <a:pPr indent="-274320">
              <a:spcAft>
                <a:spcPts val="0"/>
              </a:spcAft>
              <a:defRPr/>
            </a:pPr>
            <a:r>
              <a:rPr lang="en-GB" sz="1800" b="1" dirty="0">
                <a:latin typeface="Calibri" panose="020F0502020204030204" pitchFamily="34" charset="0"/>
                <a:cs typeface="Calibri" panose="020F0502020204030204" pitchFamily="34" charset="0"/>
              </a:rPr>
              <a:t>Overcoming Your Child’s Fears and Worries  a self-help guide to using CBT Techniques</a:t>
            </a:r>
            <a:r>
              <a:rPr lang="en-GB" sz="1800" dirty="0">
                <a:latin typeface="Calibri" panose="020F0502020204030204" pitchFamily="34" charset="0"/>
                <a:cs typeface="Calibri" panose="020F0502020204030204" pitchFamily="34" charset="0"/>
              </a:rPr>
              <a:t>  by Cathy Creswell and Lucy Willetts</a:t>
            </a:r>
          </a:p>
          <a:p>
            <a:pPr indent="-274320">
              <a:spcAft>
                <a:spcPts val="0"/>
              </a:spcAft>
              <a:defRPr/>
            </a:pPr>
            <a:r>
              <a:rPr lang="en-GB" sz="1800" b="1" dirty="0">
                <a:latin typeface="Calibri" panose="020F0502020204030204" pitchFamily="34" charset="0"/>
                <a:cs typeface="Calibri" panose="020F0502020204030204" pitchFamily="34" charset="0"/>
              </a:rPr>
              <a:t>Overcoming Your Childs Shyness and Social Anxiety  a self-help guide to CBT techniques </a:t>
            </a:r>
            <a:r>
              <a:rPr lang="en-GB" sz="1800" dirty="0">
                <a:latin typeface="Calibri" panose="020F0502020204030204" pitchFamily="34" charset="0"/>
                <a:cs typeface="Calibri" panose="020F0502020204030204" pitchFamily="34" charset="0"/>
              </a:rPr>
              <a:t>by Cathy Creswell and Lucy Willetts</a:t>
            </a:r>
          </a:p>
          <a:p>
            <a:pPr indent="-274320">
              <a:spcAft>
                <a:spcPts val="0"/>
              </a:spcAft>
              <a:defRPr/>
            </a:pPr>
            <a:r>
              <a:rPr lang="en-GB" sz="1800" b="1" dirty="0">
                <a:latin typeface="Calibri" panose="020F0502020204030204" pitchFamily="34" charset="0"/>
                <a:cs typeface="Calibri" panose="020F0502020204030204" pitchFamily="34" charset="0"/>
              </a:rPr>
              <a:t>Relax Kids Aladdin’s Magic Carpet </a:t>
            </a:r>
            <a:r>
              <a:rPr lang="en-GB" sz="1800" dirty="0">
                <a:latin typeface="Calibri" panose="020F0502020204030204" pitchFamily="34" charset="0"/>
                <a:cs typeface="Calibri" panose="020F0502020204030204" pitchFamily="34" charset="0"/>
              </a:rPr>
              <a:t>by Marneta Viegas</a:t>
            </a:r>
          </a:p>
          <a:p>
            <a:pPr indent="-274320">
              <a:spcAft>
                <a:spcPts val="0"/>
              </a:spcAft>
              <a:defRPr/>
            </a:pPr>
            <a:r>
              <a:rPr lang="en-GB" sz="1800" b="1" dirty="0">
                <a:latin typeface="Calibri" panose="020F0502020204030204" pitchFamily="34" charset="0"/>
                <a:cs typeface="Calibri" panose="020F0502020204030204" pitchFamily="34" charset="0"/>
              </a:rPr>
              <a:t>The Whole Brainchild </a:t>
            </a:r>
            <a:r>
              <a:rPr lang="en-GB" sz="1800" dirty="0">
                <a:latin typeface="Calibri" panose="020F0502020204030204" pitchFamily="34" charset="0"/>
                <a:cs typeface="Calibri" panose="020F0502020204030204" pitchFamily="34" charset="0"/>
              </a:rPr>
              <a:t>by Dr Daniel Siegel</a:t>
            </a:r>
          </a:p>
          <a:p>
            <a:pPr indent="-274320">
              <a:spcAft>
                <a:spcPts val="0"/>
              </a:spcAft>
              <a:defRPr/>
            </a:pPr>
            <a:r>
              <a:rPr lang="en-GB" sz="1800" b="1" dirty="0">
                <a:latin typeface="Calibri" panose="020F0502020204030204" pitchFamily="34" charset="0"/>
                <a:cs typeface="Calibri" panose="020F0502020204030204" pitchFamily="34" charset="0"/>
              </a:rPr>
              <a:t>The Brain </a:t>
            </a:r>
            <a:r>
              <a:rPr lang="en-GB" sz="1800" dirty="0">
                <a:latin typeface="Calibri" panose="020F0502020204030204" pitchFamily="34" charset="0"/>
                <a:cs typeface="Calibri" panose="020F0502020204030204" pitchFamily="34" charset="0"/>
              </a:rPr>
              <a:t>by David Eagleman</a:t>
            </a:r>
          </a:p>
          <a:p>
            <a:pPr indent="-274320">
              <a:spcAft>
                <a:spcPts val="0"/>
              </a:spcAft>
              <a:defRPr/>
            </a:pPr>
            <a:r>
              <a:rPr lang="en-GB" sz="1800" b="1" dirty="0">
                <a:latin typeface="Calibri" panose="020F0502020204030204" pitchFamily="34" charset="0"/>
                <a:cs typeface="Calibri" panose="020F0502020204030204" pitchFamily="34" charset="0"/>
              </a:rPr>
              <a:t>Frazzled</a:t>
            </a:r>
            <a:r>
              <a:rPr lang="en-GB" sz="1800" dirty="0">
                <a:latin typeface="Calibri" panose="020F0502020204030204" pitchFamily="34" charset="0"/>
                <a:cs typeface="Calibri" panose="020F0502020204030204" pitchFamily="34" charset="0"/>
              </a:rPr>
              <a:t> By Ruby Wax</a:t>
            </a:r>
          </a:p>
          <a:p>
            <a:pPr indent="-274320">
              <a:spcAft>
                <a:spcPts val="0"/>
              </a:spcAft>
              <a:defRPr/>
            </a:pPr>
            <a:r>
              <a:rPr lang="en-GB" sz="1800" b="1" dirty="0">
                <a:latin typeface="Calibri" panose="020F0502020204030204" pitchFamily="34" charset="0"/>
                <a:cs typeface="Calibri" panose="020F0502020204030204" pitchFamily="34" charset="0"/>
              </a:rPr>
              <a:t>The Chimp Paradox </a:t>
            </a:r>
            <a:r>
              <a:rPr lang="en-GB" sz="1800" dirty="0">
                <a:latin typeface="Calibri" panose="020F0502020204030204" pitchFamily="34" charset="0"/>
                <a:cs typeface="Calibri" panose="020F0502020204030204" pitchFamily="34" charset="0"/>
              </a:rPr>
              <a:t>by Steve Peters</a:t>
            </a:r>
          </a:p>
          <a:p>
            <a:pPr indent="-274320">
              <a:spcAft>
                <a:spcPts val="0"/>
              </a:spcAft>
              <a:defRPr/>
            </a:pPr>
            <a:r>
              <a:rPr lang="en-GB" sz="1800" b="1" dirty="0">
                <a:latin typeface="Calibri" panose="020F0502020204030204" pitchFamily="34" charset="0"/>
                <a:cs typeface="Calibri" panose="020F0502020204030204" pitchFamily="34" charset="0"/>
              </a:rPr>
              <a:t>The Huge bag of worries </a:t>
            </a:r>
            <a:r>
              <a:rPr lang="en-GB" sz="1800" dirty="0">
                <a:latin typeface="Calibri" panose="020F0502020204030204" pitchFamily="34" charset="0"/>
                <a:cs typeface="Calibri" panose="020F0502020204030204" pitchFamily="34" charset="0"/>
              </a:rPr>
              <a:t>by Virginia Ironside</a:t>
            </a:r>
          </a:p>
          <a:p>
            <a:r>
              <a:rPr lang="en-GB" sz="1800" b="1" dirty="0">
                <a:latin typeface="Calibri" panose="020F0502020204030204" pitchFamily="34" charset="0"/>
                <a:ea typeface="Calibri" panose="020F0502020204030204" pitchFamily="34" charset="0"/>
                <a:cs typeface="Calibri" panose="020F0502020204030204" pitchFamily="34" charset="0"/>
              </a:rPr>
              <a:t>What To Do When You Dread Your Bed </a:t>
            </a:r>
            <a:r>
              <a:rPr lang="en-GB" sz="1800" dirty="0">
                <a:latin typeface="Calibri" panose="020F0502020204030204" pitchFamily="34" charset="0"/>
                <a:ea typeface="Calibri" panose="020F0502020204030204" pitchFamily="34" charset="0"/>
                <a:cs typeface="Calibri" panose="020F0502020204030204" pitchFamily="34" charset="0"/>
              </a:rPr>
              <a:t>by Dawn Huebner.</a:t>
            </a:r>
          </a:p>
          <a:p>
            <a:r>
              <a:rPr lang="en-GB" sz="1800" b="1" dirty="0">
                <a:latin typeface="Calibri" panose="020F0502020204030204" pitchFamily="34" charset="0"/>
                <a:ea typeface="Calibri" panose="020F0502020204030204" pitchFamily="34" charset="0"/>
                <a:cs typeface="Calibri" panose="020F0502020204030204" pitchFamily="34" charset="0"/>
              </a:rPr>
              <a:t>Facing Mighty Fars About Throwing up</a:t>
            </a:r>
            <a:r>
              <a:rPr lang="en-GB" sz="1800" dirty="0">
                <a:latin typeface="Calibri" panose="020F0502020204030204" pitchFamily="34" charset="0"/>
                <a:ea typeface="Calibri" panose="020F0502020204030204" pitchFamily="34" charset="0"/>
                <a:cs typeface="Calibri" panose="020F0502020204030204" pitchFamily="34" charset="0"/>
              </a:rPr>
              <a:t> Buy Dawn Huebner</a:t>
            </a:r>
            <a:endParaRPr lang="en-GB"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871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F0E40D-EF20-4AFC-A528-AF342B16D872}"/>
              </a:ext>
            </a:extLst>
          </p:cNvPr>
          <p:cNvSpPr>
            <a:spLocks noGrp="1"/>
          </p:cNvSpPr>
          <p:nvPr>
            <p:ph type="title"/>
          </p:nvPr>
        </p:nvSpPr>
        <p:spPr>
          <a:xfrm>
            <a:off x="838200" y="681037"/>
            <a:ext cx="4981832" cy="1009651"/>
          </a:xfrm>
        </p:spPr>
        <p:txBody>
          <a:bodyPr/>
          <a:lstStyle/>
          <a:p>
            <a:r>
              <a:rPr lang="en-GB" b="1" dirty="0">
                <a:solidFill>
                  <a:schemeClr val="tx1"/>
                </a:solidFill>
                <a:latin typeface="Calibri" panose="020F0502020204030204" pitchFamily="34" charset="0"/>
                <a:cs typeface="Calibri" panose="020F0502020204030204" pitchFamily="34" charset="0"/>
              </a:rPr>
              <a:t>Book References </a:t>
            </a:r>
            <a:r>
              <a:rPr lang="en-GB" dirty="0"/>
              <a:t/>
            </a:r>
            <a:br>
              <a:rPr lang="en-GB" dirty="0"/>
            </a:br>
            <a:endParaRPr lang="en-GB" dirty="0"/>
          </a:p>
        </p:txBody>
      </p:sp>
      <p:sp>
        <p:nvSpPr>
          <p:cNvPr id="3" name="Text Placeholder 2">
            <a:extLst>
              <a:ext uri="{FF2B5EF4-FFF2-40B4-BE49-F238E27FC236}">
                <a16:creationId xmlns:a16="http://schemas.microsoft.com/office/drawing/2014/main" id="{7E78076A-0852-44BD-A846-650217AB15E4}"/>
              </a:ext>
            </a:extLst>
          </p:cNvPr>
          <p:cNvSpPr>
            <a:spLocks noGrp="1"/>
          </p:cNvSpPr>
          <p:nvPr>
            <p:ph sz="half" idx="2"/>
          </p:nvPr>
        </p:nvSpPr>
        <p:spPr>
          <a:xfrm>
            <a:off x="6172200" y="259492"/>
            <a:ext cx="5181600" cy="5917471"/>
          </a:xfrm>
        </p:spPr>
        <p:txBody>
          <a:bodyPr/>
          <a:lstStyle/>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kid’s Guide to overcoming OCD (What to do Guide for kids) by Dawn Huebner “This story guides children and their parents through the cognitive-behavioral techniques used to treat Obsessive Compulsive Disorder. Revealing OCD in a whole new light, this interactive self-help book turns kids into super-sleuths who can recognize OCD's tricks. Engaging examples, activities, and step-by-step instructions help children master the skills needed to break free from the sticky thoughts and urges of OCD, and live happier lives. This is a complete resource for educating, motivating, and empowering children to work toward change”.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pic>
        <p:nvPicPr>
          <p:cNvPr id="4" name="imgBlkFront" descr="https://images-na.ssl-images-amazon.com/images/I/51E%2BbAbZc9L._SX353_BO1,204,203,200_.jpg">
            <a:extLst>
              <a:ext uri="{FF2B5EF4-FFF2-40B4-BE49-F238E27FC236}">
                <a16:creationId xmlns:a16="http://schemas.microsoft.com/office/drawing/2014/main" id="{F1527948-E4ED-4A1A-BBA7-DD2DE98BB7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96692"/>
            <a:ext cx="2331742" cy="2425566"/>
          </a:xfrm>
          <a:prstGeom prst="rect">
            <a:avLst/>
          </a:prstGeom>
          <a:noFill/>
          <a:ln>
            <a:noFill/>
          </a:ln>
        </p:spPr>
      </p:pic>
      <p:pic>
        <p:nvPicPr>
          <p:cNvPr id="5" name="igImage" descr="https://images-na.ssl-images-amazon.com/images/I/51k7gKBfrvL.jpg">
            <a:extLst>
              <a:ext uri="{FF2B5EF4-FFF2-40B4-BE49-F238E27FC236}">
                <a16:creationId xmlns:a16="http://schemas.microsoft.com/office/drawing/2014/main" id="{69D53AB9-4AD3-4A7B-BE0B-4D0B5C3FC94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88059" y="2351512"/>
            <a:ext cx="2331741" cy="2515926"/>
          </a:xfrm>
          <a:prstGeom prst="rect">
            <a:avLst/>
          </a:prstGeom>
          <a:noFill/>
          <a:ln>
            <a:noFill/>
          </a:ln>
        </p:spPr>
      </p:pic>
    </p:spTree>
    <p:extLst>
      <p:ext uri="{BB962C8B-B14F-4D97-AF65-F5344CB8AC3E}">
        <p14:creationId xmlns:p14="http://schemas.microsoft.com/office/powerpoint/2010/main" val="3261494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0AF9E-301F-40AD-9CF1-969209B43AB3}"/>
              </a:ext>
            </a:extLst>
          </p:cNvPr>
          <p:cNvSpPr>
            <a:spLocks noGrp="1"/>
          </p:cNvSpPr>
          <p:nvPr>
            <p:ph type="title"/>
          </p:nvPr>
        </p:nvSpPr>
        <p:spPr>
          <a:xfrm>
            <a:off x="838200" y="538620"/>
            <a:ext cx="5334000" cy="864296"/>
          </a:xfrm>
        </p:spPr>
        <p:txBody>
          <a:bodyPr/>
          <a:lstStyle/>
          <a:p>
            <a:r>
              <a:rPr lang="en-GB" sz="4400" b="1" u="sng" dirty="0">
                <a:solidFill>
                  <a:schemeClr val="tx1"/>
                </a:solidFill>
                <a:latin typeface="Calibri" panose="020F0502020204030204" pitchFamily="34" charset="0"/>
                <a:cs typeface="Calibri" panose="020F0502020204030204" pitchFamily="34" charset="0"/>
              </a:rPr>
              <a:t>Resources for Parents </a:t>
            </a:r>
            <a:r>
              <a:rPr lang="en-GB" dirty="0"/>
              <a:t/>
            </a:r>
            <a:br>
              <a:rPr lang="en-GB" dirty="0"/>
            </a:br>
            <a:endParaRPr lang="en-GB" dirty="0"/>
          </a:p>
        </p:txBody>
      </p:sp>
      <p:sp>
        <p:nvSpPr>
          <p:cNvPr id="2" name="Text Placeholder 1">
            <a:extLst>
              <a:ext uri="{FF2B5EF4-FFF2-40B4-BE49-F238E27FC236}">
                <a16:creationId xmlns:a16="http://schemas.microsoft.com/office/drawing/2014/main" id="{B2E6612A-4F62-4DDD-AD21-FB17AC624D93}"/>
              </a:ext>
            </a:extLst>
          </p:cNvPr>
          <p:cNvSpPr>
            <a:spLocks noGrp="1"/>
          </p:cNvSpPr>
          <p:nvPr>
            <p:ph sz="half" idx="1"/>
          </p:nvPr>
        </p:nvSpPr>
        <p:spPr>
          <a:xfrm>
            <a:off x="838200" y="1402916"/>
            <a:ext cx="5181600" cy="4559473"/>
          </a:xfrm>
        </p:spPr>
        <p:txBody>
          <a:bodyPr/>
          <a:lstStyle/>
          <a:p>
            <a:pPr marL="342900" lvl="0" indent="-342900" algn="just">
              <a:lnSpc>
                <a:spcPct val="115000"/>
              </a:lnSpc>
              <a:buSzPts val="1000"/>
              <a:buFont typeface="Symbol" panose="05050102010706020507" pitchFamily="18" charset="2"/>
              <a:buChar char=""/>
              <a:tabLst>
                <a:tab pos="457200" algn="l"/>
              </a:tabLst>
            </a:pPr>
            <a:r>
              <a:rPr lang="en-GB" sz="2400" b="1"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Cruse Bereavement care </a:t>
            </a:r>
            <a:r>
              <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Helpline:  </a:t>
            </a:r>
            <a:r>
              <a:rPr lang="en-GB"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0808 808 1677 Website:</a:t>
            </a:r>
            <a:r>
              <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2400" b="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xmlns="" val="tx"/>
                    </a:ext>
                  </a:extLst>
                </a:hlinkClick>
              </a:rPr>
              <a:t>https://www.cruse.org.uk/</a:t>
            </a:r>
            <a:endPar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en-GB"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Mind Matters Surrey IAPT</a:t>
            </a:r>
            <a:r>
              <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(Improving Access to Psychological Therapies) is a talking therapy service for adults (18+) registered with a GP in Surrey. They provide quick and easy access to  talking therapies, </a:t>
            </a:r>
            <a:r>
              <a:rPr lang="en-US" sz="2400" b="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xmlns="" val="tx"/>
                    </a:ext>
                  </a:extLst>
                </a:hlinkClick>
              </a:rPr>
              <a:t>https://www.mindmattersnhs.co.uk/</a:t>
            </a:r>
            <a:endPar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
        <p:nvSpPr>
          <p:cNvPr id="3" name="Text Placeholder 2">
            <a:extLst>
              <a:ext uri="{FF2B5EF4-FFF2-40B4-BE49-F238E27FC236}">
                <a16:creationId xmlns:a16="http://schemas.microsoft.com/office/drawing/2014/main" id="{1D19A836-E8A4-4295-877E-4147CE879F88}"/>
              </a:ext>
            </a:extLst>
          </p:cNvPr>
          <p:cNvSpPr>
            <a:spLocks noGrp="1"/>
          </p:cNvSpPr>
          <p:nvPr>
            <p:ph sz="half" idx="2"/>
          </p:nvPr>
        </p:nvSpPr>
        <p:spPr>
          <a:xfrm>
            <a:off x="6172200" y="1640911"/>
            <a:ext cx="5181600" cy="3068876"/>
          </a:xfrm>
        </p:spPr>
        <p:txBody>
          <a:bodyPr/>
          <a:lstStyle/>
          <a:p>
            <a:pPr marL="342900" lvl="0" indent="-342900" algn="just">
              <a:buSzPts val="1000"/>
              <a:buFont typeface="Symbol" panose="05050102010706020507" pitchFamily="18" charset="2"/>
              <a:buChar char=""/>
              <a:tabLst>
                <a:tab pos="457200" algn="l"/>
              </a:tabLst>
            </a:pPr>
            <a:r>
              <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Samaritan helpline</a:t>
            </a: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Whatever you're going through, Samaritans will face it with you.  Open 24 hours a day, 365 days a year. Call 116 123 for free </a:t>
            </a:r>
            <a:r>
              <a:rPr lang="en-US" sz="2400" b="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xmlns="" val="tx"/>
                    </a:ext>
                  </a:extLst>
                </a:hlinkClick>
              </a:rPr>
              <a:t>https://www.samaritans.org/</a:t>
            </a:r>
            <a:endPar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2400" dirty="0">
                <a:effectLst/>
                <a:latin typeface="Calibri" panose="020F0502020204030204" pitchFamily="34" charset="0"/>
                <a:cs typeface="Calibri" panose="020F0502020204030204" pitchFamily="34" charset="0"/>
                <a:hlinkClick r:id="rId5"/>
              </a:rPr>
              <a:t>https://www.qwell.io/</a:t>
            </a:r>
            <a:r>
              <a:rPr lang="en-GB" sz="2400" dirty="0">
                <a:effectLst/>
                <a:latin typeface="Calibri" panose="020F0502020204030204" pitchFamily="34" charset="0"/>
                <a:cs typeface="Calibri" panose="020F0502020204030204" pitchFamily="34" charset="0"/>
              </a:rPr>
              <a:t> Online emotional wellbeing and mental health support.</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080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95301CB-7780-4EE1-A2EC-F86891747C0B}"/>
              </a:ext>
            </a:extLst>
          </p:cNvPr>
          <p:cNvSpPr>
            <a:spLocks noGrp="1"/>
          </p:cNvSpPr>
          <p:nvPr>
            <p:ph type="title"/>
          </p:nvPr>
        </p:nvSpPr>
        <p:spPr>
          <a:xfrm>
            <a:off x="838200" y="681037"/>
            <a:ext cx="10515600" cy="1009651"/>
          </a:xfrm>
        </p:spPr>
        <p:txBody>
          <a:bodyPr/>
          <a:lstStyle/>
          <a:p>
            <a:pPr algn="ctr"/>
            <a:r>
              <a:rPr lang="en-GB" b="1" dirty="0"/>
              <a:t/>
            </a:r>
            <a:br>
              <a:rPr lang="en-GB" b="1" dirty="0"/>
            </a:br>
            <a:endParaRPr lang="en-US" dirty="0"/>
          </a:p>
        </p:txBody>
      </p:sp>
      <p:sp>
        <p:nvSpPr>
          <p:cNvPr id="6" name="Content Placeholder 2">
            <a:extLst>
              <a:ext uri="{FF2B5EF4-FFF2-40B4-BE49-F238E27FC236}">
                <a16:creationId xmlns:a16="http://schemas.microsoft.com/office/drawing/2014/main" id="{A4177900-02D7-41CE-912B-CBC05D4A19C9}"/>
              </a:ext>
            </a:extLst>
          </p:cNvPr>
          <p:cNvSpPr>
            <a:spLocks noGrp="1"/>
          </p:cNvSpPr>
          <p:nvPr>
            <p:ph sz="half" idx="1"/>
          </p:nvPr>
        </p:nvSpPr>
        <p:spPr>
          <a:xfrm>
            <a:off x="838200" y="1825625"/>
            <a:ext cx="5181600" cy="4351338"/>
          </a:xfrm>
        </p:spPr>
        <p:txBody>
          <a:bodyPr>
            <a:normAutofit/>
          </a:bodyPr>
          <a:lstStyle/>
          <a:p>
            <a:pPr marL="0" indent="0">
              <a:buNone/>
            </a:pPr>
            <a:endParaRPr lang="en-GB" b="1" dirty="0"/>
          </a:p>
          <a:p>
            <a:endParaRPr lang="en-GB" b="1" dirty="0"/>
          </a:p>
          <a:p>
            <a:endParaRPr lang="en-GB" b="1" dirty="0"/>
          </a:p>
        </p:txBody>
      </p:sp>
      <p:pic>
        <p:nvPicPr>
          <p:cNvPr id="3" name="Picture 2" descr="A picture containing text&#10;&#10;Description automatically generated">
            <a:extLst>
              <a:ext uri="{FF2B5EF4-FFF2-40B4-BE49-F238E27FC236}">
                <a16:creationId xmlns:a16="http://schemas.microsoft.com/office/drawing/2014/main" id="{98407642-184C-4CAF-B621-14B10FA974CA}"/>
              </a:ext>
            </a:extLst>
          </p:cNvPr>
          <p:cNvPicPr>
            <a:picLocks noChangeAspect="1"/>
          </p:cNvPicPr>
          <p:nvPr/>
        </p:nvPicPr>
        <p:blipFill>
          <a:blip r:embed="rId3"/>
          <a:stretch>
            <a:fillRect/>
          </a:stretch>
        </p:blipFill>
        <p:spPr>
          <a:xfrm>
            <a:off x="1668163" y="835170"/>
            <a:ext cx="8229600" cy="4490591"/>
          </a:xfrm>
          <a:prstGeom prst="rect">
            <a:avLst/>
          </a:prstGeom>
        </p:spPr>
      </p:pic>
    </p:spTree>
    <p:extLst>
      <p:ext uri="{BB962C8B-B14F-4D97-AF65-F5344CB8AC3E}">
        <p14:creationId xmlns:p14="http://schemas.microsoft.com/office/powerpoint/2010/main" val="359672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A7C297-21BB-E330-3C35-C72AF0618BFA}"/>
              </a:ext>
            </a:extLst>
          </p:cNvPr>
          <p:cNvPicPr>
            <a:picLocks noChangeAspect="1"/>
          </p:cNvPicPr>
          <p:nvPr/>
        </p:nvPicPr>
        <p:blipFill>
          <a:blip r:embed="rId2"/>
          <a:stretch>
            <a:fillRect/>
          </a:stretch>
        </p:blipFill>
        <p:spPr>
          <a:xfrm>
            <a:off x="304800" y="546101"/>
            <a:ext cx="4403203" cy="4024887"/>
          </a:xfrm>
          <a:prstGeom prst="rect">
            <a:avLst/>
          </a:prstGeom>
        </p:spPr>
      </p:pic>
      <p:sp>
        <p:nvSpPr>
          <p:cNvPr id="2" name="Title 1">
            <a:extLst>
              <a:ext uri="{FF2B5EF4-FFF2-40B4-BE49-F238E27FC236}">
                <a16:creationId xmlns:a16="http://schemas.microsoft.com/office/drawing/2014/main" id="{8E463191-9E07-497A-A944-502CDEC25A7D}"/>
              </a:ext>
            </a:extLst>
          </p:cNvPr>
          <p:cNvSpPr>
            <a:spLocks noGrp="1"/>
          </p:cNvSpPr>
          <p:nvPr>
            <p:ph type="title"/>
          </p:nvPr>
        </p:nvSpPr>
        <p:spPr/>
        <p:txBody>
          <a:bodyPr/>
          <a:lstStyle/>
          <a:p>
            <a:endParaRPr lang="en-GB" dirty="0"/>
          </a:p>
        </p:txBody>
      </p:sp>
      <p:sp>
        <p:nvSpPr>
          <p:cNvPr id="3" name="Picture Placeholder 2">
            <a:extLst>
              <a:ext uri="{FF2B5EF4-FFF2-40B4-BE49-F238E27FC236}">
                <a16:creationId xmlns:a16="http://schemas.microsoft.com/office/drawing/2014/main" id="{EF11D8B6-7B49-420D-9F17-BCF8FF58B7E7}"/>
              </a:ext>
            </a:extLst>
          </p:cNvPr>
          <p:cNvSpPr>
            <a:spLocks noGrp="1"/>
          </p:cNvSpPr>
          <p:nvPr>
            <p:ph type="pic" idx="1"/>
          </p:nvPr>
        </p:nvSpPr>
        <p:spPr/>
        <p:txBody>
          <a:bodyPr/>
          <a:lstStyle/>
          <a:p>
            <a:endParaRPr lang="en-GB" dirty="0"/>
          </a:p>
        </p:txBody>
      </p:sp>
      <p:sp>
        <p:nvSpPr>
          <p:cNvPr id="4" name="Text Placeholder 3">
            <a:extLst>
              <a:ext uri="{FF2B5EF4-FFF2-40B4-BE49-F238E27FC236}">
                <a16:creationId xmlns:a16="http://schemas.microsoft.com/office/drawing/2014/main" id="{AED12BFD-70C5-461B-BB83-1A19C6ED7AF6}"/>
              </a:ext>
            </a:extLst>
          </p:cNvPr>
          <p:cNvSpPr>
            <a:spLocks noGrp="1"/>
          </p:cNvSpPr>
          <p:nvPr>
            <p:ph type="body" sz="half" idx="2"/>
          </p:nvPr>
        </p:nvSpPr>
        <p:spPr>
          <a:xfrm>
            <a:off x="839789" y="1638300"/>
            <a:ext cx="3516312" cy="2743200"/>
          </a:xfrm>
        </p:spPr>
        <p:txBody>
          <a:bodyPr/>
          <a:lstStyle/>
          <a:p>
            <a:endParaRPr lang="en-GB" dirty="0"/>
          </a:p>
        </p:txBody>
      </p:sp>
      <p:sp>
        <p:nvSpPr>
          <p:cNvPr id="5" name="Rectangle 2">
            <a:extLst>
              <a:ext uri="{FF2B5EF4-FFF2-40B4-BE49-F238E27FC236}">
                <a16:creationId xmlns:a16="http://schemas.microsoft.com/office/drawing/2014/main" id="{F2124FC6-5EFD-4EEE-9234-FFB9C5DD062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TextBox 8">
            <a:extLst>
              <a:ext uri="{FF2B5EF4-FFF2-40B4-BE49-F238E27FC236}">
                <a16:creationId xmlns:a16="http://schemas.microsoft.com/office/drawing/2014/main" id="{C64FAFE2-3DAE-4712-B3EC-3A3B883656FC}"/>
              </a:ext>
            </a:extLst>
          </p:cNvPr>
          <p:cNvSpPr txBox="1"/>
          <p:nvPr/>
        </p:nvSpPr>
        <p:spPr>
          <a:xfrm>
            <a:off x="5119166" y="1524000"/>
            <a:ext cx="6018734"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could spend a couple of minutes to answer these 5 short questions to provide feedback of the session, I would be grateful… </a:t>
            </a:r>
            <a:r>
              <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many thanks</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17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586B8-9351-4B51-BCEC-8497A9F30ECA}"/>
              </a:ext>
            </a:extLst>
          </p:cNvPr>
          <p:cNvSpPr>
            <a:spLocks noGrp="1"/>
          </p:cNvSpPr>
          <p:nvPr>
            <p:ph type="body" idx="1"/>
          </p:nvPr>
        </p:nvSpPr>
        <p:spPr>
          <a:xfrm>
            <a:off x="831849" y="457201"/>
            <a:ext cx="5643091" cy="691978"/>
          </a:xfrm>
        </p:spPr>
        <p:txBody>
          <a:bodyPr/>
          <a:lstStyle/>
          <a:p>
            <a:r>
              <a:rPr lang="en-GB" altLang="en-US" sz="4000" b="1" u="sng" dirty="0">
                <a:solidFill>
                  <a:schemeClr val="tx1"/>
                </a:solidFill>
                <a:latin typeface="Calibri" panose="020F0502020204030204" pitchFamily="34" charset="0"/>
                <a:cs typeface="Calibri" panose="020F0502020204030204" pitchFamily="34" charset="0"/>
              </a:rPr>
              <a:t>Anxiety is an emotion…. </a:t>
            </a:r>
          </a:p>
          <a:p>
            <a:endParaRPr lang="en-GB" dirty="0"/>
          </a:p>
        </p:txBody>
      </p:sp>
      <p:sp>
        <p:nvSpPr>
          <p:cNvPr id="3" name="Text Placeholder 2">
            <a:extLst>
              <a:ext uri="{FF2B5EF4-FFF2-40B4-BE49-F238E27FC236}">
                <a16:creationId xmlns:a16="http://schemas.microsoft.com/office/drawing/2014/main" id="{D6BAB4C6-2A90-44ED-A441-CDABE600A15A}"/>
              </a:ext>
            </a:extLst>
          </p:cNvPr>
          <p:cNvSpPr>
            <a:spLocks noGrp="1"/>
          </p:cNvSpPr>
          <p:nvPr>
            <p:ph type="body" sz="quarter" idx="10"/>
          </p:nvPr>
        </p:nvSpPr>
        <p:spPr>
          <a:xfrm>
            <a:off x="831850" y="1149179"/>
            <a:ext cx="8485145" cy="3511894"/>
          </a:xfrm>
        </p:spPr>
        <p:txBody>
          <a:bodyPr/>
          <a:lstStyle/>
          <a:p>
            <a:pPr marL="69850" indent="0" eaLnBrk="1" hangingPunct="1">
              <a:buFont typeface="Wingdings 2" pitchFamily="18" charset="2"/>
              <a:buNone/>
              <a:defRPr/>
            </a:pPr>
            <a:r>
              <a:rPr lang="en-GB" altLang="en-US" sz="2800" dirty="0">
                <a:latin typeface="Calibri" panose="020F0502020204030204" pitchFamily="34" charset="0"/>
                <a:cs typeface="Calibri" panose="020F0502020204030204" pitchFamily="34" charset="0"/>
              </a:rPr>
              <a:t>Emotions are how our brains make sense of what is going on around us and move us into action.</a:t>
            </a:r>
          </a:p>
          <a:p>
            <a:pPr marL="69850" indent="0" eaLnBrk="1" hangingPunct="1">
              <a:buFont typeface="Wingdings 2" pitchFamily="18" charset="2"/>
              <a:buNone/>
              <a:defRPr/>
            </a:pPr>
            <a:r>
              <a:rPr lang="en-GB" altLang="en-US" sz="2800" dirty="0">
                <a:latin typeface="Calibri" panose="020F0502020204030204" pitchFamily="34" charset="0"/>
                <a:cs typeface="Calibri" panose="020F0502020204030204" pitchFamily="34" charset="0"/>
              </a:rPr>
              <a:t>Feeling anxious at times is </a:t>
            </a:r>
            <a:r>
              <a:rPr lang="en-GB" altLang="en-US" sz="2800" b="1" dirty="0">
                <a:latin typeface="Calibri" panose="020F0502020204030204" pitchFamily="34" charset="0"/>
                <a:cs typeface="Calibri" panose="020F0502020204030204" pitchFamily="34" charset="0"/>
              </a:rPr>
              <a:t>normal</a:t>
            </a:r>
            <a:r>
              <a:rPr lang="en-GB" altLang="en-US" sz="2800" dirty="0">
                <a:latin typeface="Calibri" panose="020F0502020204030204" pitchFamily="34" charset="0"/>
                <a:cs typeface="Calibri" panose="020F0502020204030204" pitchFamily="34" charset="0"/>
              </a:rPr>
              <a:t> especially when we experience something new and is part of everyday life. </a:t>
            </a:r>
          </a:p>
          <a:p>
            <a:pPr marL="69850" indent="0" eaLnBrk="1" hangingPunct="1">
              <a:buFont typeface="Wingdings 2" pitchFamily="18" charset="2"/>
              <a:buNone/>
              <a:defRPr/>
            </a:pPr>
            <a:r>
              <a:rPr lang="en-GB" altLang="en-US" sz="2800" dirty="0">
                <a:latin typeface="Calibri" panose="020F0502020204030204" pitchFamily="34" charset="0"/>
                <a:cs typeface="Calibri" panose="020F0502020204030204" pitchFamily="34" charset="0"/>
              </a:rPr>
              <a:t>You can feel anxious because you care and want to do well or when you have to do something new or different or challenging.</a:t>
            </a:r>
          </a:p>
          <a:p>
            <a:pPr marL="69850" indent="0" eaLnBrk="1" hangingPunct="1">
              <a:buFont typeface="Wingdings 2" pitchFamily="18" charset="2"/>
              <a:buNone/>
              <a:defRPr/>
            </a:pPr>
            <a:r>
              <a:rPr lang="en-GB" altLang="en-US" sz="2800" dirty="0">
                <a:latin typeface="Calibri" panose="020F0502020204030204" pitchFamily="34" charset="0"/>
                <a:cs typeface="Calibri" panose="020F0502020204030204" pitchFamily="34" charset="0"/>
              </a:rPr>
              <a:t>Learning to accept that we can feel anxious from time to time is key to learning to manage it and understand it can be a way that we grow</a:t>
            </a:r>
          </a:p>
          <a:p>
            <a:endParaRPr lang="en-GB" dirty="0"/>
          </a:p>
        </p:txBody>
      </p:sp>
      <p:pic>
        <p:nvPicPr>
          <p:cNvPr id="5" name="Picture 4" descr="A picture containing text&#10;&#10;Description automatically generated">
            <a:extLst>
              <a:ext uri="{FF2B5EF4-FFF2-40B4-BE49-F238E27FC236}">
                <a16:creationId xmlns:a16="http://schemas.microsoft.com/office/drawing/2014/main" id="{45052696-B360-4B51-B737-DF1F8967000D}"/>
              </a:ext>
            </a:extLst>
          </p:cNvPr>
          <p:cNvPicPr>
            <a:picLocks noChangeAspect="1"/>
          </p:cNvPicPr>
          <p:nvPr/>
        </p:nvPicPr>
        <p:blipFill>
          <a:blip r:embed="rId2"/>
          <a:stretch>
            <a:fillRect/>
          </a:stretch>
        </p:blipFill>
        <p:spPr>
          <a:xfrm>
            <a:off x="9316995" y="1235676"/>
            <a:ext cx="2654256" cy="4473146"/>
          </a:xfrm>
          <a:prstGeom prst="rect">
            <a:avLst/>
          </a:prstGeom>
        </p:spPr>
      </p:pic>
    </p:spTree>
    <p:extLst>
      <p:ext uri="{BB962C8B-B14F-4D97-AF65-F5344CB8AC3E}">
        <p14:creationId xmlns:p14="http://schemas.microsoft.com/office/powerpoint/2010/main" val="4201160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3F04B73-6A86-46AC-A4C3-068E16B753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74772" y="1425333"/>
            <a:ext cx="2383790" cy="847725"/>
          </a:xfrm>
          <a:prstGeom prst="rect">
            <a:avLst/>
          </a:prstGeom>
          <a:noFill/>
        </p:spPr>
      </p:pic>
    </p:spTree>
    <p:extLst>
      <p:ext uri="{BB962C8B-B14F-4D97-AF65-F5344CB8AC3E}">
        <p14:creationId xmlns:p14="http://schemas.microsoft.com/office/powerpoint/2010/main" val="304663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FD0A-E817-402D-AB47-681EE2787D6D}"/>
              </a:ext>
            </a:extLst>
          </p:cNvPr>
          <p:cNvSpPr>
            <a:spLocks noGrp="1"/>
          </p:cNvSpPr>
          <p:nvPr>
            <p:ph type="body" idx="1"/>
          </p:nvPr>
        </p:nvSpPr>
        <p:spPr>
          <a:xfrm>
            <a:off x="831850" y="420130"/>
            <a:ext cx="10515600" cy="1235051"/>
          </a:xfrm>
        </p:spPr>
        <p:txBody>
          <a:bodyPr/>
          <a:lstStyle/>
          <a:p>
            <a:r>
              <a:rPr lang="en-GB" b="1" u="sng" dirty="0">
                <a:solidFill>
                  <a:schemeClr val="tx1"/>
                </a:solidFill>
                <a:latin typeface="Calibri" panose="020F0502020204030204" pitchFamily="34" charset="0"/>
                <a:cs typeface="Calibri" panose="020F0502020204030204" pitchFamily="34" charset="0"/>
              </a:rPr>
              <a:t>Anxiety becomes a problem when….</a:t>
            </a:r>
          </a:p>
        </p:txBody>
      </p:sp>
      <p:sp>
        <p:nvSpPr>
          <p:cNvPr id="3" name="Text Placeholder 2">
            <a:extLst>
              <a:ext uri="{FF2B5EF4-FFF2-40B4-BE49-F238E27FC236}">
                <a16:creationId xmlns:a16="http://schemas.microsoft.com/office/drawing/2014/main" id="{1D7184CF-EBC9-4063-9401-1CD20ED087B3}"/>
              </a:ext>
            </a:extLst>
          </p:cNvPr>
          <p:cNvSpPr>
            <a:spLocks noGrp="1"/>
          </p:cNvSpPr>
          <p:nvPr>
            <p:ph type="body" sz="quarter" idx="10"/>
          </p:nvPr>
        </p:nvSpPr>
        <p:spPr>
          <a:xfrm>
            <a:off x="959171" y="1393821"/>
            <a:ext cx="3839004" cy="3325127"/>
          </a:xfrm>
        </p:spPr>
        <p:txBody>
          <a:bodyPr/>
          <a:lstStyle/>
          <a:p>
            <a:pPr marL="0" indent="0">
              <a:buNone/>
            </a:pPr>
            <a:r>
              <a:rPr lang="en-GB" sz="3000" dirty="0">
                <a:latin typeface="Calibri" panose="020F0502020204030204" pitchFamily="34" charset="0"/>
                <a:cs typeface="Calibri" panose="020F0502020204030204" pitchFamily="34" charset="0"/>
              </a:rPr>
              <a:t>.. it stops your child from enjoying normal life, when it affects their school, work, family relationships, friendships and social activities…..</a:t>
            </a:r>
          </a:p>
          <a:p>
            <a:pPr marL="0" indent="0">
              <a:buNone/>
            </a:pPr>
            <a:r>
              <a:rPr lang="en-GB" sz="3000" dirty="0">
                <a:latin typeface="Calibri" panose="020F0502020204030204" pitchFamily="34" charset="0"/>
                <a:cs typeface="Calibri" panose="020F0502020204030204" pitchFamily="34" charset="0"/>
              </a:rPr>
              <a:t>This is when anxiety has taken over and your child has lost control</a:t>
            </a:r>
          </a:p>
        </p:txBody>
      </p:sp>
      <p:pic>
        <p:nvPicPr>
          <p:cNvPr id="5" name="Picture 4" descr="A picture containing clipart&#10;&#10;Description automatically generated">
            <a:extLst>
              <a:ext uri="{FF2B5EF4-FFF2-40B4-BE49-F238E27FC236}">
                <a16:creationId xmlns:a16="http://schemas.microsoft.com/office/drawing/2014/main" id="{E9B4492A-9B42-46F4-8744-3B01186195D6}"/>
              </a:ext>
            </a:extLst>
          </p:cNvPr>
          <p:cNvPicPr>
            <a:picLocks noChangeAspect="1"/>
          </p:cNvPicPr>
          <p:nvPr/>
        </p:nvPicPr>
        <p:blipFill>
          <a:blip r:embed="rId2"/>
          <a:stretch>
            <a:fillRect/>
          </a:stretch>
        </p:blipFill>
        <p:spPr>
          <a:xfrm>
            <a:off x="5176837" y="2185987"/>
            <a:ext cx="5684752" cy="3325127"/>
          </a:xfrm>
          <a:prstGeom prst="rect">
            <a:avLst/>
          </a:prstGeom>
        </p:spPr>
      </p:pic>
    </p:spTree>
    <p:extLst>
      <p:ext uri="{BB962C8B-B14F-4D97-AF65-F5344CB8AC3E}">
        <p14:creationId xmlns:p14="http://schemas.microsoft.com/office/powerpoint/2010/main" val="265140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A1EFD-6712-46FD-822F-19DDFEBD8511}"/>
              </a:ext>
            </a:extLst>
          </p:cNvPr>
          <p:cNvSpPr>
            <a:spLocks noGrp="1"/>
          </p:cNvSpPr>
          <p:nvPr>
            <p:ph type="body" idx="1"/>
          </p:nvPr>
        </p:nvSpPr>
        <p:spPr>
          <a:xfrm>
            <a:off x="831850" y="444843"/>
            <a:ext cx="10515600" cy="766119"/>
          </a:xfrm>
        </p:spPr>
        <p:txBody>
          <a:bodyPr/>
          <a:lstStyle/>
          <a:p>
            <a:r>
              <a:rPr lang="en-GB" b="1" u="sng" dirty="0">
                <a:solidFill>
                  <a:schemeClr val="tx1"/>
                </a:solidFill>
                <a:latin typeface="Calibri" panose="020F0502020204030204" pitchFamily="34" charset="0"/>
                <a:cs typeface="Calibri" panose="020F0502020204030204" pitchFamily="34" charset="0"/>
              </a:rPr>
              <a:t>But where does anxiety come from ?</a:t>
            </a:r>
          </a:p>
        </p:txBody>
      </p:sp>
      <p:sp>
        <p:nvSpPr>
          <p:cNvPr id="3" name="Text Placeholder 2">
            <a:extLst>
              <a:ext uri="{FF2B5EF4-FFF2-40B4-BE49-F238E27FC236}">
                <a16:creationId xmlns:a16="http://schemas.microsoft.com/office/drawing/2014/main" id="{4BEAF598-AD75-4392-B229-524AC47F6CB8}"/>
              </a:ext>
            </a:extLst>
          </p:cNvPr>
          <p:cNvSpPr>
            <a:spLocks noGrp="1"/>
          </p:cNvSpPr>
          <p:nvPr>
            <p:ph type="body" sz="quarter" idx="10"/>
          </p:nvPr>
        </p:nvSpPr>
        <p:spPr>
          <a:xfrm>
            <a:off x="831850" y="1124465"/>
            <a:ext cx="10515600" cy="2304535"/>
          </a:xfrm>
        </p:spPr>
        <p:txBody>
          <a:bodyPr/>
          <a:lstStyle/>
          <a:p>
            <a:pPr marL="0" indent="0">
              <a:buFontTx/>
              <a:buNone/>
            </a:pPr>
            <a:r>
              <a:rPr lang="en-GB" altLang="en-US" dirty="0">
                <a:latin typeface="Calibri" panose="020F0502020204030204" pitchFamily="34" charset="0"/>
                <a:ea typeface="ＭＳ Ｐゴシック" pitchFamily="34" charset="-128"/>
                <a:cs typeface="Calibri" panose="020F0502020204030204" pitchFamily="34" charset="0"/>
              </a:rPr>
              <a:t>When our ancestors went out hunting for food they sometimes came across danger.</a:t>
            </a:r>
          </a:p>
          <a:p>
            <a:pPr marL="0" indent="0">
              <a:buFontTx/>
              <a:buNone/>
            </a:pPr>
            <a:r>
              <a:rPr lang="en-GB" altLang="en-US" dirty="0">
                <a:latin typeface="Calibri" panose="020F0502020204030204" pitchFamily="34" charset="0"/>
                <a:ea typeface="ＭＳ Ｐゴシック" pitchFamily="34" charset="-128"/>
                <a:cs typeface="Calibri" panose="020F0502020204030204" pitchFamily="34" charset="0"/>
              </a:rPr>
              <a:t>The danger would trigger an internal worry alarm system in the brain called the </a:t>
            </a:r>
            <a:r>
              <a:rPr lang="en-GB" altLang="en-US" b="1" dirty="0">
                <a:solidFill>
                  <a:srgbClr val="FF0000"/>
                </a:solidFill>
                <a:latin typeface="Calibri" panose="020F0502020204030204" pitchFamily="34" charset="0"/>
                <a:ea typeface="ＭＳ Ｐゴシック" pitchFamily="34" charset="-128"/>
                <a:cs typeface="Calibri" panose="020F0502020204030204" pitchFamily="34" charset="0"/>
              </a:rPr>
              <a:t>Fight or Flight </a:t>
            </a:r>
            <a:r>
              <a:rPr lang="en-GB" altLang="en-US" dirty="0">
                <a:latin typeface="Calibri" panose="020F0502020204030204" pitchFamily="34" charset="0"/>
                <a:ea typeface="ＭＳ Ｐゴシック" pitchFamily="34" charset="-128"/>
                <a:cs typeface="Calibri" panose="020F0502020204030204" pitchFamily="34" charset="0"/>
              </a:rPr>
              <a:t>response which is a defence mechanism wired into our brains to get us out of danger and stay safe.</a:t>
            </a:r>
          </a:p>
          <a:p>
            <a:endParaRPr lang="en-GB" dirty="0"/>
          </a:p>
        </p:txBody>
      </p:sp>
      <p:pic>
        <p:nvPicPr>
          <p:cNvPr id="4" name="Picture 3">
            <a:extLst>
              <a:ext uri="{FF2B5EF4-FFF2-40B4-BE49-F238E27FC236}">
                <a16:creationId xmlns:a16="http://schemas.microsoft.com/office/drawing/2014/main" id="{FA0A701A-DF6F-4A60-9D00-57C65841D45B}"/>
              </a:ext>
            </a:extLst>
          </p:cNvPr>
          <p:cNvPicPr>
            <a:picLocks noChangeAspect="1"/>
          </p:cNvPicPr>
          <p:nvPr/>
        </p:nvPicPr>
        <p:blipFill>
          <a:blip r:embed="rId3"/>
          <a:stretch>
            <a:fillRect/>
          </a:stretch>
        </p:blipFill>
        <p:spPr>
          <a:xfrm>
            <a:off x="6096000" y="3348493"/>
            <a:ext cx="5855948" cy="2566633"/>
          </a:xfrm>
          <a:prstGeom prst="rect">
            <a:avLst/>
          </a:prstGeom>
        </p:spPr>
      </p:pic>
      <p:sp>
        <p:nvSpPr>
          <p:cNvPr id="5" name="TextBox 4">
            <a:extLst>
              <a:ext uri="{FF2B5EF4-FFF2-40B4-BE49-F238E27FC236}">
                <a16:creationId xmlns:a16="http://schemas.microsoft.com/office/drawing/2014/main" id="{48B593B0-AC19-4DE3-9616-7363049CA079}"/>
              </a:ext>
            </a:extLst>
          </p:cNvPr>
          <p:cNvSpPr txBox="1"/>
          <p:nvPr/>
        </p:nvSpPr>
        <p:spPr>
          <a:xfrm>
            <a:off x="831850" y="3237470"/>
            <a:ext cx="5395955" cy="2677656"/>
          </a:xfrm>
          <a:prstGeom prst="rect">
            <a:avLst/>
          </a:prstGeom>
          <a:noFill/>
        </p:spPr>
        <p:txBody>
          <a:bodyPr wrap="square" rtlCol="0">
            <a:spAutoFit/>
          </a:bodyPr>
          <a:lstStyle/>
          <a:p>
            <a:pPr>
              <a:defRPr/>
            </a:pPr>
            <a:endParaRPr lang="en-GB" sz="2800" dirty="0">
              <a:latin typeface="Calibri" panose="020F0502020204030204" pitchFamily="34" charset="0"/>
              <a:cs typeface="Calibri" panose="020F0502020204030204" pitchFamily="34" charset="0"/>
            </a:endParaRPr>
          </a:p>
          <a:p>
            <a:pPr>
              <a:defRPr/>
            </a:pPr>
            <a:r>
              <a:rPr lang="en-GB" sz="2800" dirty="0">
                <a:latin typeface="Calibri" panose="020F0502020204030204" pitchFamily="34" charset="0"/>
                <a:cs typeface="Calibri" panose="020F0502020204030204" pitchFamily="34" charset="0"/>
              </a:rPr>
              <a:t>Anxiety is a survival mechanism that still plays a role in modern times.</a:t>
            </a:r>
          </a:p>
          <a:p>
            <a:pPr>
              <a:defRPr/>
            </a:pPr>
            <a:r>
              <a:rPr lang="en-GB" sz="2800" dirty="0">
                <a:latin typeface="Calibri" panose="020F0502020204030204" pitchFamily="34" charset="0"/>
                <a:cs typeface="Calibri" panose="020F0502020204030204" pitchFamily="34" charset="0"/>
              </a:rPr>
              <a:t>This defence mechanism is a good thing. It is there to protect you</a:t>
            </a:r>
          </a:p>
        </p:txBody>
      </p:sp>
    </p:spTree>
    <p:extLst>
      <p:ext uri="{BB962C8B-B14F-4D97-AF65-F5344CB8AC3E}">
        <p14:creationId xmlns:p14="http://schemas.microsoft.com/office/powerpoint/2010/main" val="153103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3829A-8BF9-46EC-9DAD-CEDBADE06C39}"/>
              </a:ext>
            </a:extLst>
          </p:cNvPr>
          <p:cNvSpPr>
            <a:spLocks noGrp="1"/>
          </p:cNvSpPr>
          <p:nvPr>
            <p:ph type="body" idx="1"/>
          </p:nvPr>
        </p:nvSpPr>
        <p:spPr>
          <a:xfrm>
            <a:off x="1865870" y="222422"/>
            <a:ext cx="7376984" cy="766119"/>
          </a:xfrm>
        </p:spPr>
        <p:txBody>
          <a:bodyPr/>
          <a:lstStyle/>
          <a:p>
            <a:r>
              <a:rPr lang="en-GB" altLang="en-US" b="1" u="sng" dirty="0">
                <a:solidFill>
                  <a:schemeClr val="tx1"/>
                </a:solidFill>
                <a:latin typeface="Calibri" panose="020F0502020204030204" pitchFamily="34" charset="0"/>
                <a:ea typeface="ＭＳ Ｐゴシック" pitchFamily="34" charset="-128"/>
                <a:cs typeface="Calibri" panose="020F0502020204030204" pitchFamily="34" charset="0"/>
              </a:rPr>
              <a:t>How Anxiety Works</a:t>
            </a:r>
            <a:r>
              <a:rPr lang="en-GB" altLang="en-US" b="1" dirty="0">
                <a:solidFill>
                  <a:schemeClr val="tx1"/>
                </a:solidFill>
                <a:ea typeface="ＭＳ Ｐゴシック" pitchFamily="34" charset="-128"/>
              </a:rPr>
              <a:t>:</a:t>
            </a:r>
            <a:endParaRPr lang="en-GB" dirty="0">
              <a:solidFill>
                <a:schemeClr val="tx1"/>
              </a:solidFill>
            </a:endParaRPr>
          </a:p>
        </p:txBody>
      </p:sp>
      <p:sp>
        <p:nvSpPr>
          <p:cNvPr id="3" name="Text Placeholder 2">
            <a:extLst>
              <a:ext uri="{FF2B5EF4-FFF2-40B4-BE49-F238E27FC236}">
                <a16:creationId xmlns:a16="http://schemas.microsoft.com/office/drawing/2014/main" id="{2A95482F-BC92-42C5-99FE-639E0887732A}"/>
              </a:ext>
            </a:extLst>
          </p:cNvPr>
          <p:cNvSpPr>
            <a:spLocks noGrp="1"/>
          </p:cNvSpPr>
          <p:nvPr>
            <p:ph type="body" sz="quarter" idx="10"/>
          </p:nvPr>
        </p:nvSpPr>
        <p:spPr>
          <a:xfrm>
            <a:off x="621784" y="988541"/>
            <a:ext cx="5914939" cy="3351256"/>
          </a:xfrm>
        </p:spPr>
        <p:txBody>
          <a:bodyPr/>
          <a:lstStyle/>
          <a:p>
            <a:pPr marL="0" indent="0">
              <a:buNone/>
              <a:defRPr/>
            </a:pPr>
            <a:r>
              <a:rPr lang="en-GB" sz="2800" dirty="0">
                <a:latin typeface="Calibri" panose="020F0502020204030204" pitchFamily="34" charset="0"/>
                <a:cs typeface="Calibri" panose="020F0502020204030204" pitchFamily="34" charset="0"/>
              </a:rPr>
              <a:t>Your brain is made up of two main parts:</a:t>
            </a:r>
          </a:p>
          <a:p>
            <a:pPr>
              <a:defRPr/>
            </a:pPr>
            <a:r>
              <a:rPr lang="en-GB" sz="2800" b="1" dirty="0">
                <a:latin typeface="Calibri" panose="020F0502020204030204" pitchFamily="34" charset="0"/>
                <a:cs typeface="Calibri" panose="020F0502020204030204" pitchFamily="34" charset="0"/>
              </a:rPr>
              <a:t>Thinking brain </a:t>
            </a:r>
            <a:r>
              <a:rPr lang="en-GB" sz="2800" dirty="0">
                <a:latin typeface="Calibri" panose="020F0502020204030204" pitchFamily="34" charset="0"/>
                <a:cs typeface="Calibri" panose="020F0502020204030204" pitchFamily="34" charset="0"/>
              </a:rPr>
              <a:t>(logical, rational, memory)</a:t>
            </a:r>
          </a:p>
          <a:p>
            <a:pPr>
              <a:defRPr/>
            </a:pPr>
            <a:r>
              <a:rPr lang="en-GB" sz="2800" b="1" dirty="0">
                <a:latin typeface="Calibri" panose="020F0502020204030204" pitchFamily="34" charset="0"/>
                <a:cs typeface="Calibri" panose="020F0502020204030204" pitchFamily="34" charset="0"/>
              </a:rPr>
              <a:t>Feeling brain </a:t>
            </a:r>
            <a:r>
              <a:rPr lang="en-GB" sz="2800" dirty="0">
                <a:latin typeface="Calibri" panose="020F0502020204030204" pitchFamily="34" charset="0"/>
                <a:cs typeface="Calibri" panose="020F0502020204030204" pitchFamily="34" charset="0"/>
              </a:rPr>
              <a:t>(emotions)</a:t>
            </a:r>
          </a:p>
          <a:p>
            <a:pPr>
              <a:defRPr/>
            </a:pPr>
            <a:r>
              <a:rPr lang="en-GB" sz="2800" dirty="0">
                <a:latin typeface="Calibri" panose="020F0502020204030204" pitchFamily="34" charset="0"/>
                <a:cs typeface="Calibri" panose="020F0502020204030204" pitchFamily="34" charset="0"/>
              </a:rPr>
              <a:t>When the worry alarm is triggered, the Emotional Brain hijacks the system and takes over making it very difficult to think straight. </a:t>
            </a:r>
          </a:p>
          <a:p>
            <a:pPr>
              <a:defRPr/>
            </a:pPr>
            <a:r>
              <a:rPr lang="en-GB" sz="2800" dirty="0">
                <a:latin typeface="Calibri" panose="020F0502020204030204" pitchFamily="34" charset="0"/>
                <a:cs typeface="Calibri" panose="020F0502020204030204" pitchFamily="34" charset="0"/>
              </a:rPr>
              <a:t>It makes you act instinctively without needing to think</a:t>
            </a:r>
          </a:p>
          <a:p>
            <a:endParaRPr lang="en-GB" dirty="0"/>
          </a:p>
        </p:txBody>
      </p:sp>
      <p:pic>
        <p:nvPicPr>
          <p:cNvPr id="5" name="Picture 6" descr="https://iveronicawalsh.files.wordpress.com/2014/04/fofbraindiag.jpg">
            <a:extLst>
              <a:ext uri="{FF2B5EF4-FFF2-40B4-BE49-F238E27FC236}">
                <a16:creationId xmlns:a16="http://schemas.microsoft.com/office/drawing/2014/main" id="{35A661F0-39C1-4F3C-B26C-519AF7BB0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421" y="852616"/>
            <a:ext cx="5111579" cy="520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61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6D1B1-021C-45BA-93E0-C3FC890A6515}"/>
              </a:ext>
            </a:extLst>
          </p:cNvPr>
          <p:cNvSpPr>
            <a:spLocks noGrp="1"/>
          </p:cNvSpPr>
          <p:nvPr>
            <p:ph type="body" idx="1"/>
          </p:nvPr>
        </p:nvSpPr>
        <p:spPr>
          <a:xfrm>
            <a:off x="2323069" y="506627"/>
            <a:ext cx="7895969" cy="729049"/>
          </a:xfrm>
        </p:spPr>
        <p:txBody>
          <a:bodyPr/>
          <a:lstStyle/>
          <a:p>
            <a:r>
              <a:rPr lang="en-GB" b="1" u="sng" dirty="0">
                <a:solidFill>
                  <a:schemeClr val="tx1"/>
                </a:solidFill>
                <a:latin typeface="Calibri" panose="020F0502020204030204" pitchFamily="34" charset="0"/>
                <a:cs typeface="Calibri" panose="020F0502020204030204" pitchFamily="34" charset="0"/>
              </a:rPr>
              <a:t>Vicious Cycle of anxiety</a:t>
            </a:r>
          </a:p>
        </p:txBody>
      </p:sp>
      <p:pic>
        <p:nvPicPr>
          <p:cNvPr id="8" name="Picture 7" descr="Diagram&#10;&#10;Description automatically generated">
            <a:extLst>
              <a:ext uri="{FF2B5EF4-FFF2-40B4-BE49-F238E27FC236}">
                <a16:creationId xmlns:a16="http://schemas.microsoft.com/office/drawing/2014/main" id="{B46AA21A-4865-4DD1-BEBA-B5E763176BDD}"/>
              </a:ext>
            </a:extLst>
          </p:cNvPr>
          <p:cNvPicPr>
            <a:picLocks noChangeAspect="1"/>
          </p:cNvPicPr>
          <p:nvPr/>
        </p:nvPicPr>
        <p:blipFill>
          <a:blip r:embed="rId2"/>
          <a:stretch>
            <a:fillRect/>
          </a:stretch>
        </p:blipFill>
        <p:spPr>
          <a:xfrm>
            <a:off x="2429867" y="1805898"/>
            <a:ext cx="7319566" cy="4261269"/>
          </a:xfrm>
          <a:prstGeom prst="rect">
            <a:avLst/>
          </a:prstGeom>
        </p:spPr>
      </p:pic>
    </p:spTree>
    <p:extLst>
      <p:ext uri="{BB962C8B-B14F-4D97-AF65-F5344CB8AC3E}">
        <p14:creationId xmlns:p14="http://schemas.microsoft.com/office/powerpoint/2010/main" val="975615628"/>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nata Presentation Reworked" id="{B6091E77-4581-4200-8737-02022B65E205}" vid="{6ECF22CE-0849-4799-80FF-672EE32E03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E356111B38744E8A8E6CCC23C06A41" ma:contentTypeVersion="13" ma:contentTypeDescription="Create a new document." ma:contentTypeScope="" ma:versionID="78069e83120fa237e9eecb42f6c01647">
  <xsd:schema xmlns:xsd="http://www.w3.org/2001/XMLSchema" xmlns:xs="http://www.w3.org/2001/XMLSchema" xmlns:p="http://schemas.microsoft.com/office/2006/metadata/properties" xmlns:ns3="e733e92f-5abd-4305-8350-48a56b89796c" xmlns:ns4="afa42d3d-8535-4218-a3a9-7bba18d1c321" targetNamespace="http://schemas.microsoft.com/office/2006/metadata/properties" ma:root="true" ma:fieldsID="17c4a0940ecc241ad84d05031b359217" ns3:_="" ns4:_="">
    <xsd:import namespace="e733e92f-5abd-4305-8350-48a56b89796c"/>
    <xsd:import namespace="afa42d3d-8535-4218-a3a9-7bba18d1c3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3e92f-5abd-4305-8350-48a56b897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a42d3d-8535-4218-a3a9-7bba18d1c3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9919B-0581-4894-88F1-31B892520078}">
  <ds:schemaRefs>
    <ds:schemaRef ds:uri="http://schemas.microsoft.com/sharepoint/v3/contenttype/forms"/>
  </ds:schemaRefs>
</ds:datastoreItem>
</file>

<file path=customXml/itemProps2.xml><?xml version="1.0" encoding="utf-8"?>
<ds:datastoreItem xmlns:ds="http://schemas.openxmlformats.org/officeDocument/2006/customXml" ds:itemID="{CACE0514-C0E7-4726-B105-043BA8C1F390}">
  <ds:schemaRefs>
    <ds:schemaRef ds:uri="http://schemas.microsoft.com/office/2006/documentManagement/types"/>
    <ds:schemaRef ds:uri="afa42d3d-8535-4218-a3a9-7bba18d1c321"/>
    <ds:schemaRef ds:uri="http://purl.org/dc/terms/"/>
    <ds:schemaRef ds:uri="http://purl.org/dc/elements/1.1/"/>
    <ds:schemaRef ds:uri="e733e92f-5abd-4305-8350-48a56b89796c"/>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C1BDCB7-A793-4981-89AA-03EFAFACA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3e92f-5abd-4305-8350-48a56b89796c"/>
    <ds:schemaRef ds:uri="afa42d3d-8535-4218-a3a9-7bba18d1c3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3379</TotalTime>
  <Words>4939</Words>
  <Application>Microsoft Office PowerPoint</Application>
  <PresentationFormat>Widescreen</PresentationFormat>
  <Paragraphs>382</Paragraphs>
  <Slides>50</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Arial</vt:lpstr>
      <vt:lpstr>Calibri</vt:lpstr>
      <vt:lpstr>Calibri Light</vt:lpstr>
      <vt:lpstr>Lilita One</vt:lpstr>
      <vt:lpstr>PT Sans</vt:lpstr>
      <vt:lpstr>Symbol</vt:lpstr>
      <vt:lpstr>Times New Roman</vt:lpstr>
      <vt:lpstr>Wingdings</vt:lpstr>
      <vt:lpstr>Wingdings 2</vt:lpstr>
      <vt:lpstr>Theme1</vt:lpstr>
      <vt:lpstr>PowerPoint Presentation</vt:lpstr>
      <vt:lpstr>PowerPoint Presentation</vt:lpstr>
      <vt:lpstr>                             Aims and objectives  .To gain an understanding of what anxiety is. .To gain understanding and knowledge of how our body works when we are anxious and why we have these bodily reactions. .To understand what is normal anxiety. .To gain knowledge and understanding how children can present when anxious. .To explore how anxiety can be managed by exploring some helpful suggestions and strategies. .To know where to go and get help further if needed.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avoid…..</vt:lpstr>
      <vt:lpstr>Emotional regulation…the basics</vt:lpstr>
      <vt:lpstr>PowerPoint Presentation</vt:lpstr>
      <vt:lpstr>PowerPoint Presentation</vt:lpstr>
      <vt:lpstr>PowerPoint Presentation</vt:lpstr>
      <vt:lpstr>PowerPoint Presentation</vt:lpstr>
      <vt:lpstr>Step 1. Break  the worry down into smaller manageable steps</vt:lpstr>
      <vt:lpstr>PowerPoint Presentation</vt:lpstr>
      <vt:lpstr>PowerPoint Presentation</vt:lpstr>
      <vt:lpstr>Make a checklist</vt:lpstr>
      <vt:lpstr>PowerPoint Presentation</vt:lpstr>
      <vt:lpstr>Suggestions to help challenge worries</vt:lpstr>
      <vt:lpstr>PowerPoint Presentation</vt:lpstr>
      <vt:lpstr>PowerPoint Presentation</vt:lpstr>
      <vt:lpstr>PowerPoint Presentation</vt:lpstr>
      <vt:lpstr>   But what about Emotionally Based School Non-Attendance (EBSNA)? </vt:lpstr>
      <vt:lpstr>PowerPoint Presentation</vt:lpstr>
      <vt:lpstr>PowerPoint Presentation</vt:lpstr>
      <vt:lpstr>The Pull effect </vt:lpstr>
      <vt:lpstr>PowerPoint Presentation</vt:lpstr>
      <vt:lpstr>PowerPoint Presentation</vt:lpstr>
      <vt:lpstr>PowerPoint Presentation</vt:lpstr>
      <vt:lpstr>Summary</vt:lpstr>
      <vt:lpstr>Surrey’s emotional wellbeing and mental health service for children and young people </vt:lpstr>
      <vt:lpstr>PowerPoint Presentation</vt:lpstr>
      <vt:lpstr>PowerPoint Presentation</vt:lpstr>
      <vt:lpstr>PowerPoint Presentation</vt:lpstr>
      <vt:lpstr>Book References  </vt:lpstr>
      <vt:lpstr>Book References  </vt:lpstr>
      <vt:lpstr>Resources for Parents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Gillis</dc:creator>
  <cp:lastModifiedBy>Rachel Barker</cp:lastModifiedBy>
  <cp:revision>21</cp:revision>
  <dcterms:created xsi:type="dcterms:W3CDTF">2021-10-12T16:08:17Z</dcterms:created>
  <dcterms:modified xsi:type="dcterms:W3CDTF">2024-09-27T08:31:46Z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0x010100BAE356111B38744E8A8E6CCC23C06A41</vt:lpwstr>
  </property>
</Properties>
</file>